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6" r:id="rId3"/>
    <p:sldId id="277" r:id="rId4"/>
    <p:sldId id="260" r:id="rId5"/>
    <p:sldId id="257" r:id="rId6"/>
    <p:sldId id="278" r:id="rId7"/>
    <p:sldId id="271" r:id="rId8"/>
    <p:sldId id="258" r:id="rId9"/>
    <p:sldId id="279" r:id="rId10"/>
    <p:sldId id="282" r:id="rId11"/>
    <p:sldId id="259" r:id="rId12"/>
    <p:sldId id="263" r:id="rId13"/>
    <p:sldId id="264" r:id="rId14"/>
    <p:sldId id="267" r:id="rId15"/>
    <p:sldId id="265" r:id="rId16"/>
    <p:sldId id="266" r:id="rId17"/>
    <p:sldId id="284" r:id="rId18"/>
    <p:sldId id="268" r:id="rId19"/>
    <p:sldId id="269" r:id="rId20"/>
    <p:sldId id="281" r:id="rId21"/>
    <p:sldId id="274" r:id="rId22"/>
    <p:sldId id="270"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3" autoAdjust="0"/>
    <p:restoredTop sz="88645" autoAdjust="0"/>
  </p:normalViewPr>
  <p:slideViewPr>
    <p:cSldViewPr snapToGrid="0">
      <p:cViewPr varScale="1">
        <p:scale>
          <a:sx n="79" d="100"/>
          <a:sy n="79" d="100"/>
        </p:scale>
        <p:origin x="120" y="4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ADBCF-7832-474D-9053-1ECB6BAAFC15}" type="datetimeFigureOut">
              <a:rPr lang="en-GB" smtClean="0"/>
              <a:t>20/01/2015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789B3-30BE-4696-A30C-D77F789D3058}" type="slidenum">
              <a:rPr lang="en-GB" smtClean="0"/>
              <a:t>‹#›</a:t>
            </a:fld>
            <a:endParaRPr lang="en-GB"/>
          </a:p>
        </p:txBody>
      </p:sp>
    </p:spTree>
    <p:extLst>
      <p:ext uri="{BB962C8B-B14F-4D97-AF65-F5344CB8AC3E}">
        <p14:creationId xmlns:p14="http://schemas.microsoft.com/office/powerpoint/2010/main" val="103716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789B3-30BE-4696-A30C-D77F789D3058}" type="slidenum">
              <a:rPr lang="en-GB" smtClean="0"/>
              <a:t>1</a:t>
            </a:fld>
            <a:endParaRPr lang="en-GB"/>
          </a:p>
        </p:txBody>
      </p:sp>
    </p:spTree>
    <p:extLst>
      <p:ext uri="{BB962C8B-B14F-4D97-AF65-F5344CB8AC3E}">
        <p14:creationId xmlns:p14="http://schemas.microsoft.com/office/powerpoint/2010/main" val="381190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789B3-30BE-4696-A30C-D77F789D3058}" type="slidenum">
              <a:rPr lang="en-GB" smtClean="0"/>
              <a:t>3</a:t>
            </a:fld>
            <a:endParaRPr lang="en-GB"/>
          </a:p>
        </p:txBody>
      </p:sp>
    </p:spTree>
    <p:extLst>
      <p:ext uri="{BB962C8B-B14F-4D97-AF65-F5344CB8AC3E}">
        <p14:creationId xmlns:p14="http://schemas.microsoft.com/office/powerpoint/2010/main" val="335404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789B3-30BE-4696-A30C-D77F789D3058}" type="slidenum">
              <a:rPr lang="en-GB" smtClean="0"/>
              <a:t>6</a:t>
            </a:fld>
            <a:endParaRPr lang="en-GB"/>
          </a:p>
        </p:txBody>
      </p:sp>
    </p:spTree>
    <p:extLst>
      <p:ext uri="{BB962C8B-B14F-4D97-AF65-F5344CB8AC3E}">
        <p14:creationId xmlns:p14="http://schemas.microsoft.com/office/powerpoint/2010/main" val="252501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789B3-30BE-4696-A30C-D77F789D3058}" type="slidenum">
              <a:rPr lang="en-GB" smtClean="0"/>
              <a:t>7</a:t>
            </a:fld>
            <a:endParaRPr lang="en-GB"/>
          </a:p>
        </p:txBody>
      </p:sp>
    </p:spTree>
    <p:extLst>
      <p:ext uri="{BB962C8B-B14F-4D97-AF65-F5344CB8AC3E}">
        <p14:creationId xmlns:p14="http://schemas.microsoft.com/office/powerpoint/2010/main" val="341312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789B3-30BE-4696-A30C-D77F789D3058}" type="slidenum">
              <a:rPr lang="en-GB" smtClean="0"/>
              <a:t>8</a:t>
            </a:fld>
            <a:endParaRPr lang="en-GB"/>
          </a:p>
        </p:txBody>
      </p:sp>
    </p:spTree>
    <p:extLst>
      <p:ext uri="{BB962C8B-B14F-4D97-AF65-F5344CB8AC3E}">
        <p14:creationId xmlns:p14="http://schemas.microsoft.com/office/powerpoint/2010/main" val="393336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Performed at Book Live! international symposium and related live performances  at London South Bank University on 9th June 2012, organised by the Centre for Media and Cultural Research (CMCR) at London South Bank University and </a:t>
            </a:r>
            <a:r>
              <a:rPr lang="en-GB" dirty="0" err="1" smtClean="0"/>
              <a:t>bookRoom</a:t>
            </a:r>
            <a:r>
              <a:rPr lang="en-GB" dirty="0" smtClean="0"/>
              <a:t> Research Cluster at University for the Creative Arts Farnham &amp; Wimbledon College of Art Library, 5, 6, 9 &amp; 10 July 2012.</a:t>
            </a:r>
            <a:endParaRPr lang="en-GB" dirty="0"/>
          </a:p>
        </p:txBody>
      </p:sp>
      <p:sp>
        <p:nvSpPr>
          <p:cNvPr id="4" name="Slide Number Placeholder 3"/>
          <p:cNvSpPr>
            <a:spLocks noGrp="1"/>
          </p:cNvSpPr>
          <p:nvPr>
            <p:ph type="sldNum" sz="quarter" idx="10"/>
          </p:nvPr>
        </p:nvSpPr>
        <p:spPr/>
        <p:txBody>
          <a:bodyPr/>
          <a:lstStyle/>
          <a:p>
            <a:fld id="{69C789B3-30BE-4696-A30C-D77F789D3058}" type="slidenum">
              <a:rPr lang="en-GB" smtClean="0"/>
              <a:t>11</a:t>
            </a:fld>
            <a:endParaRPr lang="en-GB"/>
          </a:p>
        </p:txBody>
      </p:sp>
    </p:spTree>
    <p:extLst>
      <p:ext uri="{BB962C8B-B14F-4D97-AF65-F5344CB8AC3E}">
        <p14:creationId xmlns:p14="http://schemas.microsoft.com/office/powerpoint/2010/main" val="116279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9C789B3-30BE-4696-A30C-D77F789D3058}" type="slidenum">
              <a:rPr lang="en-GB" smtClean="0"/>
              <a:t>14</a:t>
            </a:fld>
            <a:endParaRPr lang="en-GB"/>
          </a:p>
        </p:txBody>
      </p:sp>
    </p:spTree>
    <p:extLst>
      <p:ext uri="{BB962C8B-B14F-4D97-AF65-F5344CB8AC3E}">
        <p14:creationId xmlns:p14="http://schemas.microsoft.com/office/powerpoint/2010/main" val="245501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789B3-30BE-4696-A30C-D77F789D3058}" type="slidenum">
              <a:rPr lang="en-GB" smtClean="0"/>
              <a:t>22</a:t>
            </a:fld>
            <a:endParaRPr lang="en-GB"/>
          </a:p>
        </p:txBody>
      </p:sp>
    </p:spTree>
    <p:extLst>
      <p:ext uri="{BB962C8B-B14F-4D97-AF65-F5344CB8AC3E}">
        <p14:creationId xmlns:p14="http://schemas.microsoft.com/office/powerpoint/2010/main" val="417361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3C3522-67AC-49D7-A9D5-7EBF1CFF8DCE}" type="datetimeFigureOut">
              <a:rPr lang="en-GB" smtClean="0"/>
              <a:t>20/01/2015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377069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3C3522-67AC-49D7-A9D5-7EBF1CFF8DCE}" type="datetimeFigureOut">
              <a:rPr lang="en-GB" smtClean="0"/>
              <a:t>20/01/2015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286818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3C3522-67AC-49D7-A9D5-7EBF1CFF8DCE}" type="datetimeFigureOut">
              <a:rPr lang="en-GB" smtClean="0"/>
              <a:t>20/01/2015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418742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3C3522-67AC-49D7-A9D5-7EBF1CFF8DCE}" type="datetimeFigureOut">
              <a:rPr lang="en-GB" smtClean="0"/>
              <a:t>20/01/2015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155339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C3522-67AC-49D7-A9D5-7EBF1CFF8DCE}" type="datetimeFigureOut">
              <a:rPr lang="en-GB" smtClean="0"/>
              <a:t>20/01/2015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24971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3C3522-67AC-49D7-A9D5-7EBF1CFF8DCE}" type="datetimeFigureOut">
              <a:rPr lang="en-GB" smtClean="0"/>
              <a:t>20/01/2015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185648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3C3522-67AC-49D7-A9D5-7EBF1CFF8DCE}" type="datetimeFigureOut">
              <a:rPr lang="en-GB" smtClean="0"/>
              <a:t>20/01/2015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50797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3C3522-67AC-49D7-A9D5-7EBF1CFF8DCE}" type="datetimeFigureOut">
              <a:rPr lang="en-GB" smtClean="0"/>
              <a:t>20/01/2015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46207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C3522-67AC-49D7-A9D5-7EBF1CFF8DCE}" type="datetimeFigureOut">
              <a:rPr lang="en-GB" smtClean="0"/>
              <a:t>20/01/2015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327032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C3522-67AC-49D7-A9D5-7EBF1CFF8DCE}" type="datetimeFigureOut">
              <a:rPr lang="en-GB" smtClean="0"/>
              <a:t>20/01/2015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232935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C3522-67AC-49D7-A9D5-7EBF1CFF8DCE}" type="datetimeFigureOut">
              <a:rPr lang="en-GB" smtClean="0"/>
              <a:t>20/01/2015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89950-D8B7-4ACA-9ED5-94D0B9491A45}" type="slidenum">
              <a:rPr lang="en-GB" smtClean="0"/>
              <a:t>‹#›</a:t>
            </a:fld>
            <a:endParaRPr lang="en-GB"/>
          </a:p>
        </p:txBody>
      </p:sp>
    </p:spTree>
    <p:extLst>
      <p:ext uri="{BB962C8B-B14F-4D97-AF65-F5344CB8AC3E}">
        <p14:creationId xmlns:p14="http://schemas.microsoft.com/office/powerpoint/2010/main" val="407477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C3522-67AC-49D7-A9D5-7EBF1CFF8DCE}" type="datetimeFigureOut">
              <a:rPr lang="en-GB" smtClean="0"/>
              <a:t>20/01/2015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89950-D8B7-4ACA-9ED5-94D0B9491A45}" type="slidenum">
              <a:rPr lang="en-GB" smtClean="0"/>
              <a:t>‹#›</a:t>
            </a:fld>
            <a:endParaRPr lang="en-GB"/>
          </a:p>
        </p:txBody>
      </p:sp>
    </p:spTree>
    <p:extLst>
      <p:ext uri="{BB962C8B-B14F-4D97-AF65-F5344CB8AC3E}">
        <p14:creationId xmlns:p14="http://schemas.microsoft.com/office/powerpoint/2010/main" val="1855166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9.jpeg"/><Relationship Id="rId7"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a:ext>
            </a:extLst>
          </a:blip>
          <a:stretch>
            <a:fillRect/>
          </a:stretch>
        </p:blipFill>
        <p:spPr>
          <a:xfrm>
            <a:off x="4864274" y="0"/>
            <a:ext cx="7327726" cy="6858000"/>
          </a:xfrm>
          <a:prstGeom prst="rect">
            <a:avLst/>
          </a:prstGeom>
          <a:blipFill dpi="0" rotWithShape="1">
            <a:blip r:embed="rId5">
              <a:alphaModFix amt="6000"/>
            </a:blip>
            <a:srcRect/>
            <a:tile tx="0" ty="0" sx="100000" sy="100000" flip="none" algn="tl"/>
          </a:blipFill>
          <a:effectLst>
            <a:glow rad="127000">
              <a:schemeClr val="accent1">
                <a:alpha val="8000"/>
              </a:schemeClr>
            </a:glow>
          </a:effectLst>
        </p:spPr>
      </p:pic>
      <p:sp>
        <p:nvSpPr>
          <p:cNvPr id="4" name="Title 3"/>
          <p:cNvSpPr>
            <a:spLocks noGrp="1"/>
          </p:cNvSpPr>
          <p:nvPr>
            <p:ph type="title"/>
          </p:nvPr>
        </p:nvSpPr>
        <p:spPr>
          <a:xfrm>
            <a:off x="499872" y="1597152"/>
            <a:ext cx="12192000" cy="1048512"/>
          </a:xfrm>
        </p:spPr>
        <p:txBody>
          <a:bodyPr>
            <a:normAutofit fontScale="90000"/>
          </a:bodyPr>
          <a:lstStyle/>
          <a:p>
            <a:r>
              <a:rPr lang="en-GB" sz="8000" dirty="0" smtClean="0"/>
              <a:t>Beyond the  Display Cabinet</a:t>
            </a:r>
            <a:endParaRPr lang="en-GB" sz="7200" dirty="0"/>
          </a:p>
        </p:txBody>
      </p:sp>
      <p:sp>
        <p:nvSpPr>
          <p:cNvPr id="6" name="TextBox 5"/>
          <p:cNvSpPr txBox="1"/>
          <p:nvPr/>
        </p:nvSpPr>
        <p:spPr>
          <a:xfrm>
            <a:off x="1976181" y="4657344"/>
            <a:ext cx="2717740" cy="1754326"/>
          </a:xfrm>
          <a:prstGeom prst="rect">
            <a:avLst/>
          </a:prstGeom>
          <a:noFill/>
        </p:spPr>
        <p:txBody>
          <a:bodyPr wrap="square" rtlCol="0">
            <a:spAutoFit/>
          </a:bodyPr>
          <a:lstStyle/>
          <a:p>
            <a:pPr algn="r"/>
            <a:r>
              <a:rPr lang="en-GB" sz="3600" dirty="0" smtClean="0"/>
              <a:t>Alice Bloom</a:t>
            </a:r>
          </a:p>
          <a:p>
            <a:pPr algn="r"/>
            <a:r>
              <a:rPr lang="en-GB" sz="3600" dirty="0" smtClean="0"/>
              <a:t>Pete </a:t>
            </a:r>
            <a:r>
              <a:rPr lang="en-GB" sz="3600" dirty="0" err="1" smtClean="0"/>
              <a:t>Crollie</a:t>
            </a:r>
            <a:endParaRPr lang="en-GB" sz="3600" dirty="0" smtClean="0"/>
          </a:p>
          <a:p>
            <a:pPr algn="r"/>
            <a:r>
              <a:rPr lang="en-GB" sz="3600" dirty="0" smtClean="0"/>
              <a:t>Chloe Spicer</a:t>
            </a:r>
            <a:endParaRPr lang="en-GB" sz="3600" dirty="0"/>
          </a:p>
        </p:txBody>
      </p:sp>
      <p:sp>
        <p:nvSpPr>
          <p:cNvPr id="2" name="Rectangle 1"/>
          <p:cNvSpPr/>
          <p:nvPr/>
        </p:nvSpPr>
        <p:spPr>
          <a:xfrm>
            <a:off x="890016" y="2797467"/>
            <a:ext cx="10533888" cy="830997"/>
          </a:xfrm>
          <a:prstGeom prst="rect">
            <a:avLst/>
          </a:prstGeom>
        </p:spPr>
        <p:txBody>
          <a:bodyPr wrap="square">
            <a:spAutoFit/>
          </a:bodyPr>
          <a:lstStyle/>
          <a:p>
            <a:r>
              <a:rPr lang="en-GB" sz="4800" dirty="0"/>
              <a:t>The Library as </a:t>
            </a:r>
            <a:r>
              <a:rPr lang="en-GB" sz="4800" dirty="0" smtClean="0"/>
              <a:t>a  creative </a:t>
            </a:r>
            <a:r>
              <a:rPr lang="en-GB" sz="4800" dirty="0"/>
              <a:t>space </a:t>
            </a:r>
          </a:p>
        </p:txBody>
      </p:sp>
    </p:spTree>
    <p:extLst>
      <p:ext uri="{BB962C8B-B14F-4D97-AF65-F5344CB8AC3E}">
        <p14:creationId xmlns:p14="http://schemas.microsoft.com/office/powerpoint/2010/main" val="181475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6259" y="157861"/>
            <a:ext cx="6539755" cy="6133211"/>
          </a:xfrm>
          <a:prstGeom prst="rect">
            <a:avLst/>
          </a:prstGeom>
        </p:spPr>
      </p:pic>
      <p:sp>
        <p:nvSpPr>
          <p:cNvPr id="4" name="Rectangle 3"/>
          <p:cNvSpPr/>
          <p:nvPr/>
        </p:nvSpPr>
        <p:spPr>
          <a:xfrm>
            <a:off x="2522936" y="6415516"/>
            <a:ext cx="4415119" cy="369332"/>
          </a:xfrm>
          <a:prstGeom prst="rect">
            <a:avLst/>
          </a:prstGeom>
        </p:spPr>
        <p:txBody>
          <a:bodyPr wrap="none">
            <a:spAutoFit/>
          </a:bodyPr>
          <a:lstStyle/>
          <a:p>
            <a:r>
              <a:rPr lang="en-GB" dirty="0">
                <a:solidFill>
                  <a:schemeClr val="bg1"/>
                </a:solidFill>
              </a:rPr>
              <a:t>Foundation Students: Book Art Project, 2009 </a:t>
            </a:r>
          </a:p>
        </p:txBody>
      </p:sp>
    </p:spTree>
    <p:extLst>
      <p:ext uri="{BB962C8B-B14F-4D97-AF65-F5344CB8AC3E}">
        <p14:creationId xmlns:p14="http://schemas.microsoft.com/office/powerpoint/2010/main" val="322615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6372169"/>
            <a:ext cx="10515600" cy="485831"/>
          </a:xfrm>
        </p:spPr>
        <p:txBody>
          <a:bodyPr>
            <a:normAutofit/>
          </a:bodyPr>
          <a:lstStyle/>
          <a:p>
            <a:r>
              <a:rPr lang="en-GB" sz="2000" dirty="0" smtClean="0">
                <a:solidFill>
                  <a:schemeClr val="bg1"/>
                </a:solidFill>
              </a:rPr>
              <a:t>    Amanda Couch. Performance. Reflection in Digestion 2012</a:t>
            </a:r>
            <a:endParaRPr lang="en-GB" sz="2000" dirty="0">
              <a:solidFill>
                <a:schemeClr val="bg1"/>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8494240" cy="564776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6203" y="0"/>
            <a:ext cx="3725797" cy="6858000"/>
          </a:xfrm>
          <a:prstGeom prst="rect">
            <a:avLst/>
          </a:prstGeom>
        </p:spPr>
      </p:pic>
    </p:spTree>
    <p:extLst>
      <p:ext uri="{BB962C8B-B14F-4D97-AF65-F5344CB8AC3E}">
        <p14:creationId xmlns:p14="http://schemas.microsoft.com/office/powerpoint/2010/main" val="3377111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09728"/>
            <a:ext cx="5166417" cy="34356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0372" y="-1"/>
            <a:ext cx="7241628" cy="68788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336" y="2996756"/>
            <a:ext cx="5173426" cy="3440328"/>
          </a:xfrm>
          <a:prstGeom prst="rect">
            <a:avLst/>
          </a:prstGeom>
        </p:spPr>
      </p:pic>
      <p:sp>
        <p:nvSpPr>
          <p:cNvPr id="4" name="Title 3"/>
          <p:cNvSpPr>
            <a:spLocks noGrp="1"/>
          </p:cNvSpPr>
          <p:nvPr>
            <p:ph type="title"/>
          </p:nvPr>
        </p:nvSpPr>
        <p:spPr>
          <a:xfrm>
            <a:off x="-105336" y="6385505"/>
            <a:ext cx="5173426" cy="485831"/>
          </a:xfrm>
          <a:solidFill>
            <a:schemeClr val="tx1"/>
          </a:solidFill>
        </p:spPr>
        <p:txBody>
          <a:bodyPr>
            <a:normAutofit/>
          </a:bodyPr>
          <a:lstStyle/>
          <a:p>
            <a:r>
              <a:rPr lang="en-GB" sz="2000" dirty="0" smtClean="0">
                <a:solidFill>
                  <a:schemeClr val="bg1"/>
                </a:solidFill>
              </a:rPr>
              <a:t>    </a:t>
            </a:r>
            <a:r>
              <a:rPr lang="en-GB" sz="2000" dirty="0" err="1" smtClean="0">
                <a:solidFill>
                  <a:schemeClr val="bg1"/>
                </a:solidFill>
              </a:rPr>
              <a:t>Naesa</a:t>
            </a:r>
            <a:r>
              <a:rPr lang="en-GB" sz="2000" dirty="0" smtClean="0">
                <a:solidFill>
                  <a:schemeClr val="bg1"/>
                </a:solidFill>
              </a:rPr>
              <a:t> Terry, 2014</a:t>
            </a:r>
            <a:endParaRPr lang="en-GB" sz="2000" dirty="0">
              <a:solidFill>
                <a:schemeClr val="bg1"/>
              </a:solidFill>
            </a:endParaRPr>
          </a:p>
        </p:txBody>
      </p:sp>
    </p:spTree>
    <p:extLst>
      <p:ext uri="{BB962C8B-B14F-4D97-AF65-F5344CB8AC3E}">
        <p14:creationId xmlns:p14="http://schemas.microsoft.com/office/powerpoint/2010/main" val="26756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14045" y="3028671"/>
            <a:ext cx="7799296" cy="3616638"/>
          </a:xfrm>
          <a:prstGeom prst="rect">
            <a:avLst/>
          </a:prstGeom>
        </p:spPr>
      </p:pic>
      <p:sp>
        <p:nvSpPr>
          <p:cNvPr id="4" name="Title 3"/>
          <p:cNvSpPr>
            <a:spLocks noGrp="1"/>
          </p:cNvSpPr>
          <p:nvPr>
            <p:ph type="title"/>
          </p:nvPr>
        </p:nvSpPr>
        <p:spPr>
          <a:xfrm>
            <a:off x="-1" y="6380898"/>
            <a:ext cx="12613341" cy="485831"/>
          </a:xfrm>
          <a:solidFill>
            <a:schemeClr val="tx1"/>
          </a:solidFill>
        </p:spPr>
        <p:txBody>
          <a:bodyPr>
            <a:normAutofit/>
          </a:bodyPr>
          <a:lstStyle/>
          <a:p>
            <a:r>
              <a:rPr lang="en-GB" sz="2000" dirty="0" smtClean="0"/>
              <a:t>    </a:t>
            </a:r>
            <a:r>
              <a:rPr lang="en-GB" sz="2000" dirty="0" smtClean="0">
                <a:solidFill>
                  <a:schemeClr val="bg1"/>
                </a:solidFill>
              </a:rPr>
              <a:t>Kate </a:t>
            </a:r>
            <a:r>
              <a:rPr lang="en-GB" sz="2000" dirty="0" err="1" smtClean="0">
                <a:solidFill>
                  <a:schemeClr val="bg1"/>
                </a:solidFill>
              </a:rPr>
              <a:t>Wellby</a:t>
            </a:r>
            <a:r>
              <a:rPr lang="en-GB" sz="2000" dirty="0" smtClean="0">
                <a:solidFill>
                  <a:schemeClr val="bg1"/>
                </a:solidFill>
              </a:rPr>
              <a:t>. Library Exhibition and College Exhibition, 2014</a:t>
            </a:r>
            <a:endParaRPr lang="en-GB" sz="2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4047" y="0"/>
            <a:ext cx="7377953" cy="4915561"/>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 y="3333446"/>
            <a:ext cx="4814047" cy="3054765"/>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 y="-1"/>
            <a:ext cx="4826868" cy="3324505"/>
          </a:xfrm>
          <a:prstGeom prst="rect">
            <a:avLst/>
          </a:prstGeom>
        </p:spPr>
      </p:pic>
    </p:spTree>
    <p:extLst>
      <p:ext uri="{BB962C8B-B14F-4D97-AF65-F5344CB8AC3E}">
        <p14:creationId xmlns:p14="http://schemas.microsoft.com/office/powerpoint/2010/main" val="359526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2746" y="5862917"/>
            <a:ext cx="10515600" cy="485831"/>
          </a:xfrm>
        </p:spPr>
        <p:txBody>
          <a:bodyPr>
            <a:normAutofit/>
          </a:bodyPr>
          <a:lstStyle/>
          <a:p>
            <a:endParaRPr lang="en-GB" sz="20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844" y="0"/>
            <a:ext cx="10437965" cy="68580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0436" y="0"/>
            <a:ext cx="9144000" cy="6858000"/>
          </a:xfrm>
          <a:prstGeom prst="rect">
            <a:avLst/>
          </a:prstGeom>
        </p:spPr>
      </p:pic>
    </p:spTree>
    <p:extLst>
      <p:ext uri="{BB962C8B-B14F-4D97-AF65-F5344CB8AC3E}">
        <p14:creationId xmlns:p14="http://schemas.microsoft.com/office/powerpoint/2010/main" val="1087460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02746" y="5862917"/>
            <a:ext cx="10515600" cy="485831"/>
          </a:xfrm>
        </p:spPr>
        <p:txBody>
          <a:bodyPr>
            <a:normAutofit/>
          </a:bodyPr>
          <a:lstStyle/>
          <a:p>
            <a:endParaRPr lang="en-GB" sz="2000"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0257"/>
            <a:ext cx="4182035" cy="2675965"/>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563" b="-2823"/>
          <a:stretch/>
        </p:blipFill>
        <p:spPr>
          <a:xfrm>
            <a:off x="-60573" y="0"/>
            <a:ext cx="12252573" cy="293346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535" y="3145536"/>
            <a:ext cx="6819400" cy="3450507"/>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0337" y="3028277"/>
            <a:ext cx="3909126" cy="3622257"/>
          </a:xfrm>
          <a:prstGeom prst="rect">
            <a:avLst/>
          </a:prstGeom>
        </p:spPr>
      </p:pic>
    </p:spTree>
    <p:extLst>
      <p:ext uri="{BB962C8B-B14F-4D97-AF65-F5344CB8AC3E}">
        <p14:creationId xmlns:p14="http://schemas.microsoft.com/office/powerpoint/2010/main" val="3491890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02746" y="5862917"/>
            <a:ext cx="10515600" cy="485831"/>
          </a:xfrm>
        </p:spPr>
        <p:txBody>
          <a:bodyPr>
            <a:normAutofit/>
          </a:bodyPr>
          <a:lstStyle/>
          <a:p>
            <a:endParaRPr lang="en-GB" sz="20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0678" y="0"/>
            <a:ext cx="5117910" cy="68580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153" y="0"/>
            <a:ext cx="6188499" cy="6822897"/>
          </a:xfrm>
          <a:prstGeom prst="rect">
            <a:avLst/>
          </a:prstGeom>
        </p:spPr>
      </p:pic>
    </p:spTree>
    <p:extLst>
      <p:ext uri="{BB962C8B-B14F-4D97-AF65-F5344CB8AC3E}">
        <p14:creationId xmlns:p14="http://schemas.microsoft.com/office/powerpoint/2010/main" val="3291727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727434" y="1213945"/>
            <a:ext cx="6494387" cy="4622651"/>
          </a:xfrm>
          <a:solidFill>
            <a:srgbClr val="FFFF00"/>
          </a:solidFill>
        </p:spPr>
        <p:txBody>
          <a:bodyPr>
            <a:normAutofit fontScale="90000"/>
          </a:bodyPr>
          <a:lstStyle/>
          <a:p>
            <a:pPr algn="ctr"/>
            <a:r>
              <a:rPr lang="en-GB" sz="5400" b="1" dirty="0" smtClean="0"/>
              <a:t>Chloe Spicer</a:t>
            </a:r>
            <a:r>
              <a:rPr lang="en-GB" sz="4000" b="1" dirty="0" smtClean="0"/>
              <a:t/>
            </a:r>
            <a:br>
              <a:rPr lang="en-GB" sz="4000" b="1" dirty="0" smtClean="0"/>
            </a:br>
            <a:r>
              <a:rPr lang="en-GB" sz="4000" b="1" dirty="0" smtClean="0"/>
              <a:t>[Contextual] Enquiry Service</a:t>
            </a:r>
            <a:br>
              <a:rPr lang="en-GB" sz="4000" b="1" dirty="0" smtClean="0"/>
            </a:br>
            <a:r>
              <a:rPr lang="en-GB" sz="4000" b="1" dirty="0" smtClean="0"/>
              <a:t>Library Curator</a:t>
            </a:r>
            <a:br>
              <a:rPr lang="en-GB" sz="4000" b="1" dirty="0" smtClean="0"/>
            </a:br>
            <a:r>
              <a:rPr lang="en-GB" sz="4000" b="1" dirty="0" smtClean="0"/>
              <a:t/>
            </a:r>
            <a:br>
              <a:rPr lang="en-GB" sz="4000" b="1" dirty="0" smtClean="0"/>
            </a:br>
            <a:r>
              <a:rPr lang="en-GB" sz="4000" b="1" dirty="0" smtClean="0"/>
              <a:t>Using the Library as a creative project space for investigations, workshops, performances, interventions and exhibitions </a:t>
            </a:r>
            <a:endParaRPr lang="en-GB" sz="4000" b="1" dirty="0"/>
          </a:p>
        </p:txBody>
      </p:sp>
    </p:spTree>
    <p:extLst>
      <p:ext uri="{BB962C8B-B14F-4D97-AF65-F5344CB8AC3E}">
        <p14:creationId xmlns:p14="http://schemas.microsoft.com/office/powerpoint/2010/main" val="3497512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8227" y="0"/>
            <a:ext cx="4018718" cy="68580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0920" y="0"/>
            <a:ext cx="5143500" cy="6858000"/>
          </a:xfrm>
          <a:prstGeom prst="rect">
            <a:avLst/>
          </a:prstGeom>
        </p:spPr>
      </p:pic>
      <p:sp>
        <p:nvSpPr>
          <p:cNvPr id="9" name="TextBox 8"/>
          <p:cNvSpPr txBox="1"/>
          <p:nvPr/>
        </p:nvSpPr>
        <p:spPr>
          <a:xfrm rot="5400000">
            <a:off x="-2796303" y="3044280"/>
            <a:ext cx="6858002" cy="769441"/>
          </a:xfrm>
          <a:prstGeom prst="rect">
            <a:avLst/>
          </a:prstGeom>
          <a:solidFill>
            <a:srgbClr val="FFFF00"/>
          </a:solidFill>
        </p:spPr>
        <p:txBody>
          <a:bodyPr wrap="square" rtlCol="0">
            <a:spAutoFit/>
          </a:bodyPr>
          <a:lstStyle/>
          <a:p>
            <a:r>
              <a:rPr lang="en-GB" sz="4400" dirty="0" smtClean="0"/>
              <a:t>[Evolving Cabinet Exhibition]</a:t>
            </a:r>
            <a:endParaRPr lang="en-GB" sz="4400" dirty="0"/>
          </a:p>
        </p:txBody>
      </p:sp>
    </p:spTree>
    <p:extLst>
      <p:ext uri="{BB962C8B-B14F-4D97-AF65-F5344CB8AC3E}">
        <p14:creationId xmlns:p14="http://schemas.microsoft.com/office/powerpoint/2010/main" val="3183423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0715" y="3485193"/>
            <a:ext cx="4682247" cy="3511685"/>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1761" y="120074"/>
            <a:ext cx="4884810" cy="3663608"/>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1761" y="3689130"/>
            <a:ext cx="3975370" cy="2981528"/>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0715" y="120074"/>
            <a:ext cx="4682247" cy="3511686"/>
          </a:xfrm>
          <a:prstGeom prst="rect">
            <a:avLst/>
          </a:prstGeom>
        </p:spPr>
      </p:pic>
      <p:sp>
        <p:nvSpPr>
          <p:cNvPr id="5" name="TextBox 4"/>
          <p:cNvSpPr txBox="1"/>
          <p:nvPr/>
        </p:nvSpPr>
        <p:spPr>
          <a:xfrm rot="5400000">
            <a:off x="-1881904" y="3247039"/>
            <a:ext cx="5029203" cy="769441"/>
          </a:xfrm>
          <a:prstGeom prst="rect">
            <a:avLst/>
          </a:prstGeom>
          <a:solidFill>
            <a:srgbClr val="FFFF00"/>
          </a:solidFill>
        </p:spPr>
        <p:txBody>
          <a:bodyPr wrap="square" rtlCol="0">
            <a:spAutoFit/>
          </a:bodyPr>
          <a:lstStyle/>
          <a:p>
            <a:r>
              <a:rPr lang="en-GB" sz="4400" dirty="0"/>
              <a:t>[</a:t>
            </a:r>
            <a:r>
              <a:rPr lang="en-GB" sz="4400" dirty="0" smtClean="0"/>
              <a:t>Hat making Project]</a:t>
            </a:r>
            <a:endParaRPr lang="en-GB" sz="4400" dirty="0"/>
          </a:p>
        </p:txBody>
      </p:sp>
    </p:spTree>
    <p:extLst>
      <p:ext uri="{BB962C8B-B14F-4D97-AF65-F5344CB8AC3E}">
        <p14:creationId xmlns:p14="http://schemas.microsoft.com/office/powerpoint/2010/main" val="823277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121285"/>
            <a:ext cx="10424160" cy="1325563"/>
          </a:xfrm>
        </p:spPr>
        <p:txBody>
          <a:bodyPr/>
          <a:lstStyle/>
          <a:p>
            <a:r>
              <a:rPr lang="en-GB" dirty="0"/>
              <a:t>The Library as an Exhibition Space</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9640" y="1402080"/>
            <a:ext cx="10424160" cy="4693920"/>
          </a:xfrm>
          <a:prstGeom prst="rect">
            <a:avLst/>
          </a:prstGeom>
        </p:spPr>
      </p:pic>
      <p:sp>
        <p:nvSpPr>
          <p:cNvPr id="4" name="Title 3"/>
          <p:cNvSpPr txBox="1">
            <a:spLocks/>
          </p:cNvSpPr>
          <p:nvPr/>
        </p:nvSpPr>
        <p:spPr>
          <a:xfrm>
            <a:off x="929640" y="6237698"/>
            <a:ext cx="4850559" cy="62030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smtClean="0"/>
              <a:t>Wimbledon College of Art Library</a:t>
            </a:r>
            <a:endParaRPr lang="en-GB" sz="2000" dirty="0"/>
          </a:p>
        </p:txBody>
      </p:sp>
    </p:spTree>
    <p:extLst>
      <p:ext uri="{BB962C8B-B14F-4D97-AF65-F5344CB8AC3E}">
        <p14:creationId xmlns:p14="http://schemas.microsoft.com/office/powerpoint/2010/main" val="2760292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54157" y="337743"/>
            <a:ext cx="2881709" cy="279698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46812" y="365125"/>
            <a:ext cx="2689412" cy="2742224"/>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54157" y="3428156"/>
            <a:ext cx="2660414" cy="3205686"/>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74667" y="3212363"/>
            <a:ext cx="2642666" cy="3421479"/>
          </a:xfrm>
          <a:prstGeom prst="rect">
            <a:avLst/>
          </a:prstGeom>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45479" y="3576919"/>
            <a:ext cx="2594782" cy="3056923"/>
          </a:xfrm>
          <a:prstGeom prst="rect">
            <a:avLst/>
          </a:prstGeom>
        </p:spPr>
      </p:pic>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42282" y="337743"/>
            <a:ext cx="2714451" cy="3153164"/>
          </a:xfrm>
          <a:prstGeom prst="rect">
            <a:avLst/>
          </a:prstGeom>
        </p:spPr>
      </p:pic>
      <p:sp>
        <p:nvSpPr>
          <p:cNvPr id="9" name="TextBox 8"/>
          <p:cNvSpPr txBox="1"/>
          <p:nvPr/>
        </p:nvSpPr>
        <p:spPr>
          <a:xfrm rot="5400000">
            <a:off x="-1614988" y="2980123"/>
            <a:ext cx="4495367" cy="769441"/>
          </a:xfrm>
          <a:prstGeom prst="rect">
            <a:avLst/>
          </a:prstGeom>
          <a:solidFill>
            <a:srgbClr val="FFFF00"/>
          </a:solidFill>
        </p:spPr>
        <p:txBody>
          <a:bodyPr wrap="square" rtlCol="0">
            <a:spAutoFit/>
          </a:bodyPr>
          <a:lstStyle/>
          <a:p>
            <a:r>
              <a:rPr lang="en-GB" sz="4400" dirty="0"/>
              <a:t>[</a:t>
            </a:r>
            <a:r>
              <a:rPr lang="en-GB" sz="4400" dirty="0" smtClean="0"/>
              <a:t>Hats Showcased]</a:t>
            </a:r>
            <a:endParaRPr lang="en-GB" sz="4400" dirty="0"/>
          </a:p>
        </p:txBody>
      </p:sp>
    </p:spTree>
    <p:extLst>
      <p:ext uri="{BB962C8B-B14F-4D97-AF65-F5344CB8AC3E}">
        <p14:creationId xmlns:p14="http://schemas.microsoft.com/office/powerpoint/2010/main" val="1765137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016" y="218821"/>
            <a:ext cx="6121184" cy="3602681"/>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15016" y="218820"/>
            <a:ext cx="4330294" cy="3602682"/>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60279" y="4039003"/>
            <a:ext cx="4239768" cy="2562963"/>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4219" y="4039004"/>
            <a:ext cx="6093920" cy="2562963"/>
          </a:xfrm>
          <a:prstGeom prst="rect">
            <a:avLst/>
          </a:prstGeom>
        </p:spPr>
      </p:pic>
      <p:sp>
        <p:nvSpPr>
          <p:cNvPr id="7" name="TextBox 6"/>
          <p:cNvSpPr txBox="1"/>
          <p:nvPr/>
        </p:nvSpPr>
        <p:spPr>
          <a:xfrm rot="5400000">
            <a:off x="-2890899" y="3136613"/>
            <a:ext cx="6858001" cy="584775"/>
          </a:xfrm>
          <a:prstGeom prst="rect">
            <a:avLst/>
          </a:prstGeom>
          <a:solidFill>
            <a:srgbClr val="FFFF00"/>
          </a:solidFill>
        </p:spPr>
        <p:txBody>
          <a:bodyPr wrap="square" rtlCol="0">
            <a:spAutoFit/>
          </a:bodyPr>
          <a:lstStyle/>
          <a:p>
            <a:r>
              <a:rPr lang="en-GB" sz="3200" dirty="0" smtClean="0"/>
              <a:t>[The Imperfect Librarian Performance]</a:t>
            </a:r>
            <a:endParaRPr lang="en-GB" sz="3200" dirty="0"/>
          </a:p>
        </p:txBody>
      </p:sp>
    </p:spTree>
    <p:extLst>
      <p:ext uri="{BB962C8B-B14F-4D97-AF65-F5344CB8AC3E}">
        <p14:creationId xmlns:p14="http://schemas.microsoft.com/office/powerpoint/2010/main" val="128858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160" y="0"/>
            <a:ext cx="5503789" cy="3668296"/>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80547" y="3451758"/>
            <a:ext cx="2682240" cy="3406249"/>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79277" y="4161432"/>
            <a:ext cx="4220378" cy="2812898"/>
          </a:xfrm>
          <a:prstGeom prst="rect">
            <a:avLst/>
          </a:prstGeom>
        </p:spPr>
      </p:pic>
      <p:sp>
        <p:nvSpPr>
          <p:cNvPr id="2" name="TextBox 1"/>
          <p:cNvSpPr txBox="1"/>
          <p:nvPr/>
        </p:nvSpPr>
        <p:spPr>
          <a:xfrm>
            <a:off x="4723787" y="6488668"/>
            <a:ext cx="7468213" cy="369332"/>
          </a:xfrm>
          <a:prstGeom prst="rect">
            <a:avLst/>
          </a:prstGeom>
          <a:solidFill>
            <a:schemeClr val="bg1">
              <a:lumMod val="95000"/>
            </a:schemeClr>
          </a:solidFill>
        </p:spPr>
        <p:txBody>
          <a:bodyPr wrap="square" rtlCol="0">
            <a:spAutoFit/>
          </a:bodyPr>
          <a:lstStyle/>
          <a:p>
            <a:r>
              <a:rPr lang="en-GB" dirty="0" smtClean="0"/>
              <a:t>Images courtesy of Robert Reynolds (2</a:t>
            </a:r>
            <a:r>
              <a:rPr lang="en-GB" baseline="30000" dirty="0" smtClean="0"/>
              <a:t>nd</a:t>
            </a:r>
            <a:r>
              <a:rPr lang="en-GB" dirty="0" smtClean="0"/>
              <a:t> </a:t>
            </a:r>
            <a:r>
              <a:rPr lang="en-GB" dirty="0" err="1" smtClean="0"/>
              <a:t>Yr</a:t>
            </a:r>
            <a:r>
              <a:rPr lang="en-GB" dirty="0" smtClean="0"/>
              <a:t> Time Based Media Student)</a:t>
            </a:r>
            <a:endParaRPr lang="en-GB" dirty="0"/>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9277" y="-5959"/>
            <a:ext cx="5971784" cy="3980217"/>
          </a:xfrm>
          <a:prstGeom prst="rect">
            <a:avLst/>
          </a:prstGeom>
        </p:spPr>
      </p:pic>
      <p:pic>
        <p:nvPicPr>
          <p:cNvPr id="7" name="Picture 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8424338">
            <a:off x="-98141" y="2657980"/>
            <a:ext cx="4343985" cy="3223526"/>
          </a:xfrm>
          <a:prstGeom prst="rect">
            <a:avLst/>
          </a:prstGeom>
        </p:spPr>
      </p:pic>
      <p:sp>
        <p:nvSpPr>
          <p:cNvPr id="3" name="TextBox 2"/>
          <p:cNvSpPr txBox="1"/>
          <p:nvPr/>
        </p:nvSpPr>
        <p:spPr>
          <a:xfrm rot="5400000">
            <a:off x="-1627336" y="2411342"/>
            <a:ext cx="4520068" cy="769441"/>
          </a:xfrm>
          <a:prstGeom prst="rect">
            <a:avLst/>
          </a:prstGeom>
          <a:solidFill>
            <a:srgbClr val="FFFF00"/>
          </a:solidFill>
        </p:spPr>
        <p:txBody>
          <a:bodyPr wrap="square" rtlCol="0">
            <a:spAutoFit/>
          </a:bodyPr>
          <a:lstStyle/>
          <a:p>
            <a:r>
              <a:rPr lang="en-GB" sz="4400" dirty="0" smtClean="0"/>
              <a:t>[British Museum]</a:t>
            </a:r>
            <a:endParaRPr lang="en-GB" sz="4400" dirty="0"/>
          </a:p>
        </p:txBody>
      </p:sp>
    </p:spTree>
    <p:extLst>
      <p:ext uri="{BB962C8B-B14F-4D97-AF65-F5344CB8AC3E}">
        <p14:creationId xmlns:p14="http://schemas.microsoft.com/office/powerpoint/2010/main" val="3205095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5400000">
            <a:off x="-2620872" y="2991112"/>
            <a:ext cx="6507139" cy="769441"/>
          </a:xfrm>
          <a:prstGeom prst="rect">
            <a:avLst/>
          </a:prstGeom>
          <a:solidFill>
            <a:srgbClr val="FFFF00"/>
          </a:solidFill>
        </p:spPr>
        <p:txBody>
          <a:bodyPr wrap="square" rtlCol="0">
            <a:spAutoFit/>
          </a:bodyPr>
          <a:lstStyle/>
          <a:p>
            <a:r>
              <a:rPr lang="en-GB" sz="4400" dirty="0" smtClean="0"/>
              <a:t>[Wimbledon Library Part 2]</a:t>
            </a:r>
            <a:endParaRPr lang="en-GB" sz="4400"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17106" y="4316507"/>
            <a:ext cx="3716707" cy="2312895"/>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930" y="391205"/>
            <a:ext cx="3742701" cy="263222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4752" y="122263"/>
            <a:ext cx="2912934" cy="3998267"/>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09934" y="2366192"/>
            <a:ext cx="2799042" cy="4263210"/>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33813" y="122263"/>
            <a:ext cx="3719430" cy="2111654"/>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35931" y="3174370"/>
            <a:ext cx="3195730" cy="3455032"/>
          </a:xfrm>
          <a:prstGeom prst="rect">
            <a:avLst/>
          </a:prstGeom>
        </p:spPr>
      </p:pic>
    </p:spTree>
    <p:extLst>
      <p:ext uri="{BB962C8B-B14F-4D97-AF65-F5344CB8AC3E}">
        <p14:creationId xmlns:p14="http://schemas.microsoft.com/office/powerpoint/2010/main" val="3197602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7735" y="210708"/>
            <a:ext cx="6441881" cy="6052796"/>
          </a:xfrm>
          <a:prstGeom prst="rect">
            <a:avLst/>
          </a:prstGeom>
        </p:spPr>
      </p:pic>
      <p:sp>
        <p:nvSpPr>
          <p:cNvPr id="6" name="Title 3"/>
          <p:cNvSpPr txBox="1">
            <a:spLocks/>
          </p:cNvSpPr>
          <p:nvPr/>
        </p:nvSpPr>
        <p:spPr>
          <a:xfrm>
            <a:off x="2677734" y="6329393"/>
            <a:ext cx="11995875" cy="485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smtClean="0"/>
              <a:t>Library Services Display: Art and Materials, 2014</a:t>
            </a:r>
            <a:endParaRPr lang="en-GB" sz="2000" dirty="0"/>
          </a:p>
        </p:txBody>
      </p:sp>
    </p:spTree>
    <p:extLst>
      <p:ext uri="{BB962C8B-B14F-4D97-AF65-F5344CB8AC3E}">
        <p14:creationId xmlns:p14="http://schemas.microsoft.com/office/powerpoint/2010/main" val="2960040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72169"/>
            <a:ext cx="10515600" cy="485831"/>
          </a:xfrm>
        </p:spPr>
        <p:txBody>
          <a:bodyPr>
            <a:normAutofit/>
          </a:bodyPr>
          <a:lstStyle/>
          <a:p>
            <a:r>
              <a:rPr lang="en-GB" sz="2000" dirty="0" smtClean="0"/>
              <a:t>Amelia </a:t>
            </a:r>
            <a:r>
              <a:rPr lang="en-GB" sz="2000" dirty="0" err="1" smtClean="0"/>
              <a:t>Critchlow</a:t>
            </a:r>
            <a:r>
              <a:rPr lang="en-GB" sz="2000" dirty="0" smtClean="0"/>
              <a:t>, 2012</a:t>
            </a:r>
            <a:endParaRPr lang="en-GB" sz="20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4211" y="0"/>
            <a:ext cx="7389718" cy="6858000"/>
          </a:xfrm>
          <a:prstGeom prst="rect">
            <a:avLst/>
          </a:prstGeom>
        </p:spPr>
      </p:pic>
    </p:spTree>
    <p:extLst>
      <p:ext uri="{BB962C8B-B14F-4D97-AF65-F5344CB8AC3E}">
        <p14:creationId xmlns:p14="http://schemas.microsoft.com/office/powerpoint/2010/main" val="1852685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237698"/>
            <a:ext cx="10515600" cy="620302"/>
          </a:xfrm>
        </p:spPr>
        <p:txBody>
          <a:bodyPr>
            <a:normAutofit/>
          </a:bodyPr>
          <a:lstStyle/>
          <a:p>
            <a:r>
              <a:rPr lang="en-GB" sz="2000" dirty="0" err="1" smtClean="0"/>
              <a:t>Eugina</a:t>
            </a:r>
            <a:r>
              <a:rPr lang="en-GB" sz="2000" dirty="0" smtClean="0"/>
              <a:t> </a:t>
            </a:r>
            <a:r>
              <a:rPr lang="en-GB" sz="2000" dirty="0" err="1" smtClean="0"/>
              <a:t>Guterras</a:t>
            </a:r>
            <a:r>
              <a:rPr lang="en-GB" sz="2000" dirty="0" smtClean="0"/>
              <a:t>, 2013</a:t>
            </a:r>
            <a:endParaRPr lang="en-GB" sz="20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31513"/>
            <a:ext cx="12097445" cy="4906185"/>
          </a:xfrm>
          <a:prstGeom prst="rect">
            <a:avLst/>
          </a:prstGeom>
        </p:spPr>
      </p:pic>
    </p:spTree>
    <p:extLst>
      <p:ext uri="{BB962C8B-B14F-4D97-AF65-F5344CB8AC3E}">
        <p14:creationId xmlns:p14="http://schemas.microsoft.com/office/powerpoint/2010/main" val="3323094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 y="-621792"/>
            <a:ext cx="12237481" cy="7579264"/>
          </a:xfrm>
          <a:prstGeom prst="rect">
            <a:avLst/>
          </a:prstGeom>
        </p:spPr>
      </p:pic>
      <p:sp>
        <p:nvSpPr>
          <p:cNvPr id="4" name="Title 3"/>
          <p:cNvSpPr txBox="1">
            <a:spLocks/>
          </p:cNvSpPr>
          <p:nvPr/>
        </p:nvSpPr>
        <p:spPr>
          <a:xfrm>
            <a:off x="0" y="6372169"/>
            <a:ext cx="10515600" cy="485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dirty="0"/>
          </a:p>
        </p:txBody>
      </p:sp>
      <p:sp>
        <p:nvSpPr>
          <p:cNvPr id="6" name="Title 3"/>
          <p:cNvSpPr txBox="1">
            <a:spLocks/>
          </p:cNvSpPr>
          <p:nvPr/>
        </p:nvSpPr>
        <p:spPr>
          <a:xfrm>
            <a:off x="0" y="6463609"/>
            <a:ext cx="3182112" cy="485831"/>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Michael </a:t>
            </a:r>
            <a:r>
              <a:rPr lang="en-GB" sz="2000" dirty="0" err="1" smtClean="0"/>
              <a:t>Ghobermnan</a:t>
            </a:r>
            <a:r>
              <a:rPr lang="en-GB" sz="2000" dirty="0" smtClean="0"/>
              <a:t>, 2008</a:t>
            </a:r>
            <a:endParaRPr lang="en-GB" sz="2000" dirty="0"/>
          </a:p>
        </p:txBody>
      </p:sp>
    </p:spTree>
    <p:extLst>
      <p:ext uri="{BB962C8B-B14F-4D97-AF65-F5344CB8AC3E}">
        <p14:creationId xmlns:p14="http://schemas.microsoft.com/office/powerpoint/2010/main" val="249906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4048"/>
            <a:ext cx="12189082" cy="7242047"/>
          </a:xfrm>
          <a:prstGeom prst="rect">
            <a:avLst/>
          </a:prstGeom>
        </p:spPr>
      </p:pic>
      <p:sp>
        <p:nvSpPr>
          <p:cNvPr id="3" name="Title 3"/>
          <p:cNvSpPr txBox="1">
            <a:spLocks/>
          </p:cNvSpPr>
          <p:nvPr/>
        </p:nvSpPr>
        <p:spPr>
          <a:xfrm>
            <a:off x="0" y="6237698"/>
            <a:ext cx="2505456" cy="620302"/>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smtClean="0"/>
              <a:t>Sabina </a:t>
            </a:r>
            <a:r>
              <a:rPr lang="en-GB" sz="2000" dirty="0" err="1" smtClean="0"/>
              <a:t>Stefanova</a:t>
            </a:r>
            <a:r>
              <a:rPr lang="en-GB" sz="2000" dirty="0" smtClean="0"/>
              <a:t> 2011</a:t>
            </a:r>
            <a:endParaRPr lang="en-GB" sz="2000" dirty="0"/>
          </a:p>
        </p:txBody>
      </p:sp>
    </p:spTree>
    <p:extLst>
      <p:ext uri="{BB962C8B-B14F-4D97-AF65-F5344CB8AC3E}">
        <p14:creationId xmlns:p14="http://schemas.microsoft.com/office/powerpoint/2010/main" val="177057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647765"/>
            <a:ext cx="10515600" cy="943031"/>
          </a:xfrm>
        </p:spPr>
        <p:txBody>
          <a:bodyPr>
            <a:normAutofit/>
          </a:bodyPr>
          <a:lstStyle/>
          <a:p>
            <a:r>
              <a:rPr lang="en-GB" sz="2000" dirty="0" smtClean="0"/>
              <a:t>Marie </a:t>
            </a:r>
            <a:r>
              <a:rPr lang="en-GB" sz="2000" dirty="0" err="1" smtClean="0"/>
              <a:t>Cresswell</a:t>
            </a:r>
            <a:r>
              <a:rPr lang="en-GB" sz="2000" dirty="0" smtClean="0"/>
              <a:t>, 2008</a:t>
            </a:r>
            <a:br>
              <a:rPr lang="en-GB" sz="2000" dirty="0" smtClean="0"/>
            </a:br>
            <a:r>
              <a:rPr lang="en-GB" sz="2000" dirty="0" smtClean="0"/>
              <a:t>Above: Detail of Library Cabinet installation </a:t>
            </a:r>
            <a:br>
              <a:rPr lang="en-GB" sz="2000" dirty="0" smtClean="0"/>
            </a:br>
            <a:r>
              <a:rPr lang="en-GB" sz="2000" dirty="0" smtClean="0"/>
              <a:t>Right: Detail of Degree Show</a:t>
            </a:r>
            <a:endParaRPr lang="en-GB" sz="20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8746" y="0"/>
            <a:ext cx="4503254" cy="68580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834" y="578221"/>
            <a:ext cx="6997635" cy="4652682"/>
          </a:xfrm>
          <a:prstGeom prst="rect">
            <a:avLst/>
          </a:prstGeom>
        </p:spPr>
      </p:pic>
    </p:spTree>
    <p:extLst>
      <p:ext uri="{BB962C8B-B14F-4D97-AF65-F5344CB8AC3E}">
        <p14:creationId xmlns:p14="http://schemas.microsoft.com/office/powerpoint/2010/main" val="545546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2386" y="1213945"/>
            <a:ext cx="6117021" cy="3925614"/>
          </a:xfrm>
        </p:spPr>
        <p:txBody>
          <a:bodyPr/>
          <a:lstStyle/>
          <a:p>
            <a:r>
              <a:rPr lang="en-GB" dirty="0">
                <a:solidFill>
                  <a:schemeClr val="bg1"/>
                </a:solidFill>
              </a:rPr>
              <a:t>The Library </a:t>
            </a:r>
            <a:r>
              <a:rPr lang="en-GB" dirty="0" smtClean="0">
                <a:solidFill>
                  <a:schemeClr val="bg1"/>
                </a:solidFill>
              </a:rPr>
              <a:t>incorporating a creative process</a:t>
            </a:r>
            <a:endParaRPr lang="en-GB" dirty="0">
              <a:solidFill>
                <a:schemeClr val="bg1"/>
              </a:solidFill>
            </a:endParaRPr>
          </a:p>
        </p:txBody>
      </p:sp>
    </p:spTree>
    <p:extLst>
      <p:ext uri="{BB962C8B-B14F-4D97-AF65-F5344CB8AC3E}">
        <p14:creationId xmlns:p14="http://schemas.microsoft.com/office/powerpoint/2010/main" val="2619654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213</Words>
  <Application>Microsoft Office PowerPoint</Application>
  <PresentationFormat>Widescreen</PresentationFormat>
  <Paragraphs>35</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Beyond the  Display Cabinet</vt:lpstr>
      <vt:lpstr>The Library as an Exhibition Space</vt:lpstr>
      <vt:lpstr>PowerPoint Presentation</vt:lpstr>
      <vt:lpstr>Amelia Critchlow, 2012</vt:lpstr>
      <vt:lpstr>Eugina Guterras, 2013</vt:lpstr>
      <vt:lpstr>PowerPoint Presentation</vt:lpstr>
      <vt:lpstr>PowerPoint Presentation</vt:lpstr>
      <vt:lpstr>Marie Cresswell, 2008 Above: Detail of Library Cabinet installation  Right: Detail of Degree Show</vt:lpstr>
      <vt:lpstr>The Library incorporating a creative process</vt:lpstr>
      <vt:lpstr>PowerPoint Presentation</vt:lpstr>
      <vt:lpstr>    Amanda Couch. Performance. Reflection in Digestion 2012</vt:lpstr>
      <vt:lpstr>    Naesa Terry, 2014</vt:lpstr>
      <vt:lpstr>    Kate Wellby. Library Exhibition and College Exhibition, 2014</vt:lpstr>
      <vt:lpstr>PowerPoint Presentation</vt:lpstr>
      <vt:lpstr>PowerPoint Presentation</vt:lpstr>
      <vt:lpstr>PowerPoint Presentation</vt:lpstr>
      <vt:lpstr>Chloe Spicer [Contextual] Enquiry Service Library Curator  Using the Library as a creative project space for investigations, workshops, performances, interventions and exhibitions </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the Arts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Lee</dc:creator>
  <cp:lastModifiedBy>Katharine Dwyer</cp:lastModifiedBy>
  <cp:revision>54</cp:revision>
  <dcterms:created xsi:type="dcterms:W3CDTF">2014-11-27T17:46:59Z</dcterms:created>
  <dcterms:modified xsi:type="dcterms:W3CDTF">2015-01-20T12:27:19Z</dcterms:modified>
</cp:coreProperties>
</file>