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9" r:id="rId2"/>
    <p:sldId id="257" r:id="rId3"/>
    <p:sldId id="256" r:id="rId4"/>
    <p:sldId id="258" r:id="rId5"/>
    <p:sldId id="271" r:id="rId6"/>
    <p:sldId id="261" r:id="rId7"/>
    <p:sldId id="259" r:id="rId8"/>
    <p:sldId id="260" r:id="rId9"/>
    <p:sldId id="264" r:id="rId10"/>
    <p:sldId id="262" r:id="rId11"/>
    <p:sldId id="263" r:id="rId12"/>
    <p:sldId id="265" r:id="rId13"/>
    <p:sldId id="267" r:id="rId14"/>
    <p:sldId id="275" r:id="rId15"/>
    <p:sldId id="273" r:id="rId16"/>
    <p:sldId id="268" r:id="rId17"/>
    <p:sldId id="266" r:id="rId18"/>
    <p:sldId id="272" r:id="rId19"/>
    <p:sldId id="270" r:id="rId20"/>
    <p:sldId id="274" r:id="rId21"/>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4822" autoAdjust="0"/>
  </p:normalViewPr>
  <p:slideViewPr>
    <p:cSldViewPr snapToGrid="0">
      <p:cViewPr varScale="1">
        <p:scale>
          <a:sx n="111" d="100"/>
          <a:sy n="111" d="100"/>
        </p:scale>
        <p:origin x="-498" y="-84"/>
      </p:cViewPr>
      <p:guideLst>
        <p:guide orient="horz" pos="2160"/>
        <p:guide pos="3840"/>
      </p:guideLst>
    </p:cSldViewPr>
  </p:slideViewPr>
  <p:outlineViewPr>
    <p:cViewPr>
      <p:scale>
        <a:sx n="33" d="100"/>
        <a:sy n="33" d="100"/>
      </p:scale>
      <p:origin x="0" y="-6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1" d="100"/>
          <a:sy n="91" d="100"/>
        </p:scale>
        <p:origin x="-4744" y="-112"/>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E2BF09E5-F8E8-43EA-930A-57C516035861}" type="datetimeFigureOut">
              <a:rPr lang="en-GB" smtClean="0"/>
              <a:t>13/01/2015</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EABDC15-81D4-4158-B1FC-56525B2E84E8}" type="slidenum">
              <a:rPr lang="en-GB" smtClean="0"/>
              <a:t>‹#›</a:t>
            </a:fld>
            <a:endParaRPr lang="en-GB"/>
          </a:p>
        </p:txBody>
      </p:sp>
    </p:spTree>
    <p:extLst>
      <p:ext uri="{BB962C8B-B14F-4D97-AF65-F5344CB8AC3E}">
        <p14:creationId xmlns:p14="http://schemas.microsoft.com/office/powerpoint/2010/main" val="495658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37896A32-7370-467C-9728-23F1FDA1EBBE}" type="datetimeFigureOut">
              <a:rPr lang="en-GB" smtClean="0"/>
              <a:t>13/01/2015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F93441F0-0B23-4303-97AA-4105275E18D9}" type="slidenum">
              <a:rPr lang="en-GB" smtClean="0"/>
              <a:t>‹#›</a:t>
            </a:fld>
            <a:endParaRPr lang="en-GB"/>
          </a:p>
        </p:txBody>
      </p:sp>
    </p:spTree>
    <p:extLst>
      <p:ext uri="{BB962C8B-B14F-4D97-AF65-F5344CB8AC3E}">
        <p14:creationId xmlns:p14="http://schemas.microsoft.com/office/powerpoint/2010/main" val="387699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my name is Eleanor Pirie, I am the head of health and safety for UAL.   I was really excited to see todays topic as I believe the role of health and safety  is to support innovation and risk.</a:t>
            </a:r>
          </a:p>
          <a:p>
            <a:r>
              <a:rPr lang="en-GB" dirty="0"/>
              <a:t> </a:t>
            </a:r>
          </a:p>
          <a:p>
            <a:r>
              <a:rPr lang="en-GB" dirty="0"/>
              <a:t>I understand today is about encouraging students to take academic risks but my kind of risk is related to this, quite often when students are pushing academic boundaries  they are also leaning quite heavily on health and safety ones. </a:t>
            </a:r>
          </a:p>
          <a:p>
            <a:r>
              <a:rPr lang="en-GB" dirty="0"/>
              <a:t> Slide 1</a:t>
            </a:r>
          </a:p>
          <a:p>
            <a:r>
              <a:rPr lang="en-GB" dirty="0"/>
              <a:t> Slide 2</a:t>
            </a:r>
          </a:p>
          <a:p>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1</a:t>
            </a:fld>
            <a:endParaRPr lang="en-GB"/>
          </a:p>
        </p:txBody>
      </p:sp>
    </p:spTree>
    <p:extLst>
      <p:ext uri="{BB962C8B-B14F-4D97-AF65-F5344CB8AC3E}">
        <p14:creationId xmlns:p14="http://schemas.microsoft.com/office/powerpoint/2010/main" val="2927677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Wires were slung across the width of the space from a service walkway.  The weight of the horses and therefore the load bearing requirements of the wire and fixings was calculated, the sculptures were suspended and moved into place and remained there through out the degree show. </a:t>
            </a:r>
          </a:p>
        </p:txBody>
      </p:sp>
      <p:sp>
        <p:nvSpPr>
          <p:cNvPr id="4" name="Slide Number Placeholder 3"/>
          <p:cNvSpPr>
            <a:spLocks noGrp="1"/>
          </p:cNvSpPr>
          <p:nvPr>
            <p:ph type="sldNum" sz="quarter" idx="10"/>
          </p:nvPr>
        </p:nvSpPr>
        <p:spPr/>
        <p:txBody>
          <a:bodyPr/>
          <a:lstStyle/>
          <a:p>
            <a:fld id="{F93441F0-0B23-4303-97AA-4105275E18D9}" type="slidenum">
              <a:rPr lang="en-GB" smtClean="0"/>
              <a:t>10</a:t>
            </a:fld>
            <a:endParaRPr lang="en-GB"/>
          </a:p>
        </p:txBody>
      </p:sp>
    </p:spTree>
    <p:extLst>
      <p:ext uri="{BB962C8B-B14F-4D97-AF65-F5344CB8AC3E}">
        <p14:creationId xmlns:p14="http://schemas.microsoft.com/office/powerpoint/2010/main" val="266026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Okay I'm  not pretending that health and safety was the primary reason for the creation and success of any these amazing projects but good, timely risk assessment and H&amp;S planning enables our students to take risks and contributed to the success of these and many other projects.   </a:t>
            </a:r>
          </a:p>
          <a:p>
            <a:r>
              <a:rPr lang="en-GB" dirty="0"/>
              <a:t> Slide 11</a:t>
            </a:r>
          </a:p>
          <a:p>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11</a:t>
            </a:fld>
            <a:endParaRPr lang="en-GB"/>
          </a:p>
        </p:txBody>
      </p:sp>
    </p:spTree>
    <p:extLst>
      <p:ext uri="{BB962C8B-B14F-4D97-AF65-F5344CB8AC3E}">
        <p14:creationId xmlns:p14="http://schemas.microsoft.com/office/powerpoint/2010/main" val="246839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also examples of when H&amp;S  wasn’t considered and things have gone wrong.  Usually this results in some lost time; a student planted a fake bomb in the reception at Back Hill to see what the reaction would be, the building was evacuated, the police were not amused;   </a:t>
            </a:r>
          </a:p>
          <a:p>
            <a:r>
              <a:rPr lang="en-GB" dirty="0"/>
              <a:t> </a:t>
            </a:r>
          </a:p>
          <a:p>
            <a:r>
              <a:rPr lang="en-GB" dirty="0"/>
              <a:t>Private views have been ruined; a student planned to use a horse in their final show, didn’t tell the college  Slide 12</a:t>
            </a:r>
          </a:p>
          <a:p>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12</a:t>
            </a:fld>
            <a:endParaRPr lang="en-GB"/>
          </a:p>
        </p:txBody>
      </p:sp>
    </p:spTree>
    <p:extLst>
      <p:ext uri="{BB962C8B-B14F-4D97-AF65-F5344CB8AC3E}">
        <p14:creationId xmlns:p14="http://schemas.microsoft.com/office/powerpoint/2010/main" val="44600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a risk assessment planning to take the horse through corridors and up stairs to get to the venue, they arrived 30 minutes before the final show opened.  The horse wasn’t allowed in. </a:t>
            </a:r>
          </a:p>
          <a:p>
            <a:r>
              <a:rPr lang="en-GB" dirty="0"/>
              <a:t> </a:t>
            </a:r>
          </a:p>
          <a:p>
            <a:r>
              <a:rPr lang="en-GB" dirty="0"/>
              <a:t>Occasionally things are more serious and people get hurt. In 2012 a student was experimenting with explosive black powder   Slide 14</a:t>
            </a:r>
          </a:p>
          <a:p>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13</a:t>
            </a:fld>
            <a:endParaRPr lang="en-GB"/>
          </a:p>
        </p:txBody>
      </p:sp>
    </p:spTree>
    <p:extLst>
      <p:ext uri="{BB962C8B-B14F-4D97-AF65-F5344CB8AC3E}">
        <p14:creationId xmlns:p14="http://schemas.microsoft.com/office/powerpoint/2010/main" val="4163309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miscalculated and sustained injuries to their face, chest and hands, thankfully not permanent. </a:t>
            </a:r>
          </a:p>
          <a:p>
            <a:r>
              <a:rPr lang="en-GB" dirty="0"/>
              <a:t> </a:t>
            </a:r>
          </a:p>
          <a:p>
            <a:r>
              <a:rPr lang="en-GB" dirty="0"/>
              <a:t>In 2013 a student at Chelsea was preparing her graduating show working at height on her own when she fell. luckily her fall was broken by a table and she only dislocated   Slide 15</a:t>
            </a:r>
          </a:p>
          <a:p>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14</a:t>
            </a:fld>
            <a:endParaRPr lang="en-GB"/>
          </a:p>
        </p:txBody>
      </p:sp>
    </p:spTree>
    <p:extLst>
      <p:ext uri="{BB962C8B-B14F-4D97-AF65-F5344CB8AC3E}">
        <p14:creationId xmlns:p14="http://schemas.microsoft.com/office/powerpoint/2010/main" val="3011549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fractured  her wrist.</a:t>
            </a:r>
          </a:p>
          <a:p>
            <a:r>
              <a:rPr lang="en-GB" dirty="0"/>
              <a:t> </a:t>
            </a:r>
          </a:p>
          <a:p>
            <a:r>
              <a:rPr lang="en-GB" dirty="0"/>
              <a:t>Despite these examples I hope I have been persuasive that health and safety is an enabler to risk and innovation.  Each College has a health and safety adviser but the resource they can provide to individuals is limited. the main source of advice and support for students is always </a:t>
            </a:r>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15</a:t>
            </a:fld>
            <a:endParaRPr lang="en-GB"/>
          </a:p>
        </p:txBody>
      </p:sp>
    </p:spTree>
    <p:extLst>
      <p:ext uri="{BB962C8B-B14F-4D97-AF65-F5344CB8AC3E}">
        <p14:creationId xmlns:p14="http://schemas.microsoft.com/office/powerpoint/2010/main" val="75761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be from tutors and technicians. To improve the resources and support available to you and your students there is a website specifically designed for UAL students. The content reflects what students need for their courses but it is limited; I would really like to grow the site with loads more content and examples of assessments, </a:t>
            </a:r>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16</a:t>
            </a:fld>
            <a:endParaRPr lang="en-GB"/>
          </a:p>
        </p:txBody>
      </p:sp>
    </p:spTree>
    <p:extLst>
      <p:ext uri="{BB962C8B-B14F-4D97-AF65-F5344CB8AC3E}">
        <p14:creationId xmlns:p14="http://schemas.microsoft.com/office/powerpoint/2010/main" val="46665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3441F0-0B23-4303-97AA-4105275E18D9}" type="slidenum">
              <a:rPr lang="en-GB" smtClean="0"/>
              <a:t>17</a:t>
            </a:fld>
            <a:endParaRPr lang="en-GB"/>
          </a:p>
        </p:txBody>
      </p:sp>
    </p:spTree>
    <p:extLst>
      <p:ext uri="{BB962C8B-B14F-4D97-AF65-F5344CB8AC3E}">
        <p14:creationId xmlns:p14="http://schemas.microsoft.com/office/powerpoint/2010/main" val="90975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this presentation I aim to challenge the common negative view of health and safety and, using a few examples of student’s work, illustrate my belief that H&amp;S can be an enabler and not a barrier and that anything is possible </a:t>
            </a:r>
          </a:p>
          <a:p>
            <a:r>
              <a:rPr lang="en-GB" dirty="0"/>
              <a:t> </a:t>
            </a:r>
          </a:p>
          <a:p>
            <a:r>
              <a:rPr lang="en-GB" dirty="0"/>
              <a:t> </a:t>
            </a:r>
          </a:p>
          <a:p>
            <a:r>
              <a:rPr lang="en-GB" dirty="0"/>
              <a:t>Even as an unashamed H&amp;S groupie  I have to admit that it has a pretty </a:t>
            </a:r>
          </a:p>
          <a:p>
            <a:r>
              <a:rPr lang="en-GB" dirty="0"/>
              <a:t>negative press but why is this?</a:t>
            </a:r>
          </a:p>
          <a:p>
            <a:r>
              <a:rPr lang="en-GB" dirty="0"/>
              <a:t> Slide 3</a:t>
            </a:r>
          </a:p>
          <a:p>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2</a:t>
            </a:fld>
            <a:endParaRPr lang="en-GB"/>
          </a:p>
        </p:txBody>
      </p:sp>
    </p:spTree>
    <p:extLst>
      <p:ext uri="{BB962C8B-B14F-4D97-AF65-F5344CB8AC3E}">
        <p14:creationId xmlns:p14="http://schemas.microsoft.com/office/powerpoint/2010/main" val="28183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‘Daring event went off without a hitch and nothing went horribly wrong’ doesn't make for a very engaging headline. </a:t>
            </a:r>
          </a:p>
          <a:p>
            <a:r>
              <a:rPr lang="en-GB" dirty="0"/>
              <a:t> </a:t>
            </a:r>
          </a:p>
          <a:p>
            <a:r>
              <a:rPr lang="en-GB" dirty="0"/>
              <a:t>On a slow news day amusing/outrage provoking stories about health and safety are rolled out along with benefit cheats  and windsurfing budgies. </a:t>
            </a:r>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3</a:t>
            </a:fld>
            <a:endParaRPr lang="en-GB"/>
          </a:p>
        </p:txBody>
      </p:sp>
    </p:spTree>
    <p:extLst>
      <p:ext uri="{BB962C8B-B14F-4D97-AF65-F5344CB8AC3E}">
        <p14:creationId xmlns:p14="http://schemas.microsoft.com/office/powerpoint/2010/main" val="140498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windsurfing budgies. Do you remember any of these stories that made great headlines but were all either exaggerated, fabricated or health and safety was being used as an excuse.</a:t>
            </a:r>
          </a:p>
          <a:p>
            <a:r>
              <a:rPr lang="en-GB" dirty="0"/>
              <a:t> </a:t>
            </a:r>
          </a:p>
          <a:p>
            <a:r>
              <a:rPr lang="en-GB" dirty="0"/>
              <a:t>This regular drip drip of </a:t>
            </a:r>
            <a:r>
              <a:rPr lang="en-GB" dirty="0" err="1"/>
              <a:t>mis</a:t>
            </a:r>
            <a:r>
              <a:rPr lang="en-GB" dirty="0"/>
              <a:t>-information and lazy reporting has resulted in a general acceptance that health and safety  will always have a negative effect,  </a:t>
            </a:r>
          </a:p>
        </p:txBody>
      </p:sp>
      <p:sp>
        <p:nvSpPr>
          <p:cNvPr id="4" name="Slide Number Placeholder 3"/>
          <p:cNvSpPr>
            <a:spLocks noGrp="1"/>
          </p:cNvSpPr>
          <p:nvPr>
            <p:ph type="sldNum" sz="quarter" idx="10"/>
          </p:nvPr>
        </p:nvSpPr>
        <p:spPr/>
        <p:txBody>
          <a:bodyPr/>
          <a:lstStyle/>
          <a:p>
            <a:fld id="{F93441F0-0B23-4303-97AA-4105275E18D9}" type="slidenum">
              <a:rPr lang="en-GB" smtClean="0"/>
              <a:t>4</a:t>
            </a:fld>
            <a:endParaRPr lang="en-GB"/>
          </a:p>
        </p:txBody>
      </p:sp>
    </p:spTree>
    <p:extLst>
      <p:ext uri="{BB962C8B-B14F-4D97-AF65-F5344CB8AC3E}">
        <p14:creationId xmlns:p14="http://schemas.microsoft.com/office/powerpoint/2010/main" val="361358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things more difficult and costly, and require unnecessary paperwork and waste time.  </a:t>
            </a:r>
          </a:p>
          <a:p>
            <a:r>
              <a:rPr lang="en-GB" dirty="0"/>
              <a:t> </a:t>
            </a:r>
          </a:p>
          <a:p>
            <a:r>
              <a:rPr lang="en-GB" dirty="0"/>
              <a:t>but  H&amp;S law is written to  be supportive, we are lucky in the UK that we have risk assessment, there are very few hard and fast rules, making virtually anything possible and its a great planning tool   Slide 6</a:t>
            </a:r>
          </a:p>
          <a:p>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5</a:t>
            </a:fld>
            <a:endParaRPr lang="en-GB"/>
          </a:p>
        </p:txBody>
      </p:sp>
    </p:spTree>
    <p:extLst>
      <p:ext uri="{BB962C8B-B14F-4D97-AF65-F5344CB8AC3E}">
        <p14:creationId xmlns:p14="http://schemas.microsoft.com/office/powerpoint/2010/main" val="422362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added bonus the potential to save money, time, injury, illness and death.  Pretty much win win all round.   </a:t>
            </a:r>
          </a:p>
          <a:p>
            <a:r>
              <a:rPr lang="en-GB" dirty="0"/>
              <a:t> </a:t>
            </a:r>
          </a:p>
          <a:p>
            <a:r>
              <a:rPr lang="en-GB" dirty="0"/>
              <a:t>To illustrate my point I have the following examples. </a:t>
            </a:r>
          </a:p>
          <a:p>
            <a:r>
              <a:rPr lang="en-GB" dirty="0"/>
              <a:t> </a:t>
            </a:r>
          </a:p>
          <a:p>
            <a:r>
              <a:rPr lang="en-GB" dirty="0"/>
              <a:t>Last year the first LCF/ Pride Event was held at JPS. </a:t>
            </a:r>
          </a:p>
        </p:txBody>
      </p:sp>
      <p:sp>
        <p:nvSpPr>
          <p:cNvPr id="4" name="Slide Number Placeholder 3"/>
          <p:cNvSpPr>
            <a:spLocks noGrp="1"/>
          </p:cNvSpPr>
          <p:nvPr>
            <p:ph type="sldNum" sz="quarter" idx="10"/>
          </p:nvPr>
        </p:nvSpPr>
        <p:spPr/>
        <p:txBody>
          <a:bodyPr/>
          <a:lstStyle/>
          <a:p>
            <a:fld id="{F93441F0-0B23-4303-97AA-4105275E18D9}" type="slidenum">
              <a:rPr lang="en-GB" smtClean="0"/>
              <a:t>6</a:t>
            </a:fld>
            <a:endParaRPr lang="en-GB"/>
          </a:p>
        </p:txBody>
      </p:sp>
    </p:spTree>
    <p:extLst>
      <p:ext uri="{BB962C8B-B14F-4D97-AF65-F5344CB8AC3E}">
        <p14:creationId xmlns:p14="http://schemas.microsoft.com/office/powerpoint/2010/main" val="169091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3441F0-0B23-4303-97AA-4105275E18D9}" type="slidenum">
              <a:rPr lang="en-GB" smtClean="0"/>
              <a:t>7</a:t>
            </a:fld>
            <a:endParaRPr lang="en-GB"/>
          </a:p>
        </p:txBody>
      </p:sp>
      <p:sp>
        <p:nvSpPr>
          <p:cNvPr id="5" name="Notes Placeholder 4"/>
          <p:cNvSpPr>
            <a:spLocks noGrp="1"/>
          </p:cNvSpPr>
          <p:nvPr>
            <p:ph type="body" sz="quarter" idx="11"/>
          </p:nvPr>
        </p:nvSpPr>
        <p:spPr/>
        <p:txBody>
          <a:bodyPr/>
          <a:lstStyle/>
          <a:p>
            <a:r>
              <a:rPr lang="en-GB" dirty="0"/>
              <a:t>A party was  organised by two students, one of them a first year.  The event was open to any student from any university, it was ticketed and catered. To pull this off the students liaised with the H&amp;S Adviser, the estates team and other LCF staff but the organisation, planning, licensing and risk assessment was managed by them.  Slide 7</a:t>
            </a:r>
          </a:p>
          <a:p>
            <a:endParaRPr lang="en-US" dirty="0"/>
          </a:p>
        </p:txBody>
      </p:sp>
    </p:spTree>
    <p:extLst>
      <p:ext uri="{BB962C8B-B14F-4D97-AF65-F5344CB8AC3E}">
        <p14:creationId xmlns:p14="http://schemas.microsoft.com/office/powerpoint/2010/main" val="266305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3441F0-0B23-4303-97AA-4105275E18D9}" type="slidenum">
              <a:rPr lang="en-GB" smtClean="0"/>
              <a:t>8</a:t>
            </a:fld>
            <a:endParaRPr lang="en-GB"/>
          </a:p>
        </p:txBody>
      </p:sp>
      <p:sp>
        <p:nvSpPr>
          <p:cNvPr id="5" name="Notes Placeholder 4"/>
          <p:cNvSpPr>
            <a:spLocks noGrp="1"/>
          </p:cNvSpPr>
          <p:nvPr>
            <p:ph type="body" sz="quarter" idx="11"/>
          </p:nvPr>
        </p:nvSpPr>
        <p:spPr/>
        <p:txBody>
          <a:bodyPr/>
          <a:lstStyle/>
          <a:p>
            <a:r>
              <a:rPr lang="en-GB" dirty="0"/>
              <a:t>150  people attended, there were no reported incidents, everyone had a good time and left safely.  </a:t>
            </a:r>
          </a:p>
          <a:p>
            <a:r>
              <a:rPr lang="en-GB" dirty="0"/>
              <a:t> </a:t>
            </a:r>
          </a:p>
          <a:p>
            <a:r>
              <a:rPr lang="en-GB" dirty="0"/>
              <a:t> </a:t>
            </a:r>
          </a:p>
          <a:p>
            <a:r>
              <a:rPr lang="en-GB" dirty="0"/>
              <a:t>Or consider this;</a:t>
            </a:r>
          </a:p>
          <a:p>
            <a:r>
              <a:rPr lang="en-GB" dirty="0"/>
              <a:t> </a:t>
            </a:r>
          </a:p>
          <a:p>
            <a:r>
              <a:rPr lang="en-GB" dirty="0"/>
              <a:t>Two ‘real’ remote control cars on the Chelsea Parade Ground pulling against each other in a tug of war. The student who made this piece engaged engineers to calculate the size of chain needed and the positioning of crash barriers.  Slide 8</a:t>
            </a:r>
          </a:p>
          <a:p>
            <a:endParaRPr lang="en-US" dirty="0"/>
          </a:p>
        </p:txBody>
      </p:sp>
    </p:spTree>
    <p:extLst>
      <p:ext uri="{BB962C8B-B14F-4D97-AF65-F5344CB8AC3E}">
        <p14:creationId xmlns:p14="http://schemas.microsoft.com/office/powerpoint/2010/main" val="132242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He  modified the cars, worked out audience positions and convinced the College it wasn’t going to destroy the parade ground.  </a:t>
            </a:r>
          </a:p>
          <a:p>
            <a:r>
              <a:rPr lang="en-GB" dirty="0"/>
              <a:t> </a:t>
            </a:r>
          </a:p>
          <a:p>
            <a:r>
              <a:rPr lang="en-GB" dirty="0"/>
              <a:t>During the event the cars did break free but because they were individually tethered neither of them crashed into the barrier or bystanders.  </a:t>
            </a:r>
          </a:p>
          <a:p>
            <a:r>
              <a:rPr lang="en-GB" dirty="0"/>
              <a:t> </a:t>
            </a:r>
          </a:p>
          <a:p>
            <a:r>
              <a:rPr lang="en-GB" dirty="0"/>
              <a:t>Lastly three full-size horses made from wire suspended above the Street  at Kings Cross  Slide 9</a:t>
            </a:r>
          </a:p>
          <a:p>
            <a:r>
              <a:rPr lang="en-GB" dirty="0"/>
              <a:t> Slide 10</a:t>
            </a:r>
          </a:p>
          <a:p>
            <a:endParaRPr lang="en-US" dirty="0"/>
          </a:p>
        </p:txBody>
      </p:sp>
      <p:sp>
        <p:nvSpPr>
          <p:cNvPr id="4" name="Slide Number Placeholder 3"/>
          <p:cNvSpPr>
            <a:spLocks noGrp="1"/>
          </p:cNvSpPr>
          <p:nvPr>
            <p:ph type="sldNum" sz="quarter" idx="10"/>
          </p:nvPr>
        </p:nvSpPr>
        <p:spPr/>
        <p:txBody>
          <a:bodyPr/>
          <a:lstStyle/>
          <a:p>
            <a:fld id="{F93441F0-0B23-4303-97AA-4105275E18D9}" type="slidenum">
              <a:rPr lang="en-GB" smtClean="0"/>
              <a:t>9</a:t>
            </a:fld>
            <a:endParaRPr lang="en-GB"/>
          </a:p>
        </p:txBody>
      </p:sp>
    </p:spTree>
    <p:extLst>
      <p:ext uri="{BB962C8B-B14F-4D97-AF65-F5344CB8AC3E}">
        <p14:creationId xmlns:p14="http://schemas.microsoft.com/office/powerpoint/2010/main" val="4281275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C1EC03-2E2D-4FAC-A545-10E77D9F5E37}" type="datetimeFigureOut">
              <a:rPr lang="en-GB" smtClean="0"/>
              <a:t>13/01/2015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1918511015"/>
      </p:ext>
    </p:extLst>
  </p:cSld>
  <p:clrMapOvr>
    <a:masterClrMapping/>
  </p:clrMapOvr>
  <p:transition spd="med" advClick="0" advTm="1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C1EC03-2E2D-4FAC-A545-10E77D9F5E37}" type="datetimeFigureOut">
              <a:rPr lang="en-GB" smtClean="0"/>
              <a:t>13/01/2015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2732511659"/>
      </p:ext>
    </p:extLst>
  </p:cSld>
  <p:clrMapOvr>
    <a:masterClrMapping/>
  </p:clrMapOvr>
  <p:transition spd="med" advClick="0" advTm="1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C1EC03-2E2D-4FAC-A545-10E77D9F5E37}" type="datetimeFigureOut">
              <a:rPr lang="en-GB" smtClean="0"/>
              <a:t>13/01/2015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1243410485"/>
      </p:ext>
    </p:extLst>
  </p:cSld>
  <p:clrMapOvr>
    <a:masterClrMapping/>
  </p:clrMapOvr>
  <p:transition spd="med" advClick="0" advTm="1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C1EC03-2E2D-4FAC-A545-10E77D9F5E37}" type="datetimeFigureOut">
              <a:rPr lang="en-GB" smtClean="0"/>
              <a:t>13/01/2015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3209824111"/>
      </p:ext>
    </p:extLst>
  </p:cSld>
  <p:clrMapOvr>
    <a:masterClrMapping/>
  </p:clrMapOvr>
  <p:transition spd="med" advClick="0" advTm="1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1EC03-2E2D-4FAC-A545-10E77D9F5E37}" type="datetimeFigureOut">
              <a:rPr lang="en-GB" smtClean="0"/>
              <a:t>13/01/2015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3565521131"/>
      </p:ext>
    </p:extLst>
  </p:cSld>
  <p:clrMapOvr>
    <a:masterClrMapping/>
  </p:clrMapOvr>
  <p:transition spd="med" advClick="0" advTm="1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C1EC03-2E2D-4FAC-A545-10E77D9F5E37}" type="datetimeFigureOut">
              <a:rPr lang="en-GB" smtClean="0"/>
              <a:t>13/01/2015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2022678551"/>
      </p:ext>
    </p:extLst>
  </p:cSld>
  <p:clrMapOvr>
    <a:masterClrMapping/>
  </p:clrMapOvr>
  <p:transition spd="med" advClick="0" advTm="1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C1EC03-2E2D-4FAC-A545-10E77D9F5E37}" type="datetimeFigureOut">
              <a:rPr lang="en-GB" smtClean="0"/>
              <a:t>13/01/2015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34906485"/>
      </p:ext>
    </p:extLst>
  </p:cSld>
  <p:clrMapOvr>
    <a:masterClrMapping/>
  </p:clrMapOvr>
  <p:transition spd="med" advClick="0" advTm="1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C1EC03-2E2D-4FAC-A545-10E77D9F5E37}" type="datetimeFigureOut">
              <a:rPr lang="en-GB" smtClean="0"/>
              <a:t>13/01/2015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1360121899"/>
      </p:ext>
    </p:extLst>
  </p:cSld>
  <p:clrMapOvr>
    <a:masterClrMapping/>
  </p:clrMapOvr>
  <p:transition spd="med" advClick="0" advTm="1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1EC03-2E2D-4FAC-A545-10E77D9F5E37}" type="datetimeFigureOut">
              <a:rPr lang="en-GB" smtClean="0"/>
              <a:t>13/01/2015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3625675255"/>
      </p:ext>
    </p:extLst>
  </p:cSld>
  <p:clrMapOvr>
    <a:masterClrMapping/>
  </p:clrMapOvr>
  <p:transition spd="med" advClick="0" advTm="1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1EC03-2E2D-4FAC-A545-10E77D9F5E37}" type="datetimeFigureOut">
              <a:rPr lang="en-GB" smtClean="0"/>
              <a:t>13/01/2015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2824098752"/>
      </p:ext>
    </p:extLst>
  </p:cSld>
  <p:clrMapOvr>
    <a:masterClrMapping/>
  </p:clrMapOvr>
  <p:transition spd="med" advClick="0" advTm="1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1EC03-2E2D-4FAC-A545-10E77D9F5E37}" type="datetimeFigureOut">
              <a:rPr lang="en-GB" smtClean="0"/>
              <a:t>13/01/2015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FDD92-886C-4EF7-BA29-233AC8260247}" type="slidenum">
              <a:rPr lang="en-GB" smtClean="0"/>
              <a:t>‹#›</a:t>
            </a:fld>
            <a:endParaRPr lang="en-GB"/>
          </a:p>
        </p:txBody>
      </p:sp>
    </p:spTree>
    <p:extLst>
      <p:ext uri="{BB962C8B-B14F-4D97-AF65-F5344CB8AC3E}">
        <p14:creationId xmlns:p14="http://schemas.microsoft.com/office/powerpoint/2010/main" val="544950513"/>
      </p:ext>
    </p:extLst>
  </p:cSld>
  <p:clrMapOvr>
    <a:masterClrMapping/>
  </p:clrMapOvr>
  <p:transition spd="med" advClick="0" advTm="1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1EC03-2E2D-4FAC-A545-10E77D9F5E37}" type="datetimeFigureOut">
              <a:rPr lang="en-GB" smtClean="0"/>
              <a:t>13/01/2015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FDD92-886C-4EF7-BA29-233AC8260247}" type="slidenum">
              <a:rPr lang="en-GB" smtClean="0"/>
              <a:t>‹#›</a:t>
            </a:fld>
            <a:endParaRPr lang="en-GB"/>
          </a:p>
        </p:txBody>
      </p:sp>
    </p:spTree>
    <p:extLst>
      <p:ext uri="{BB962C8B-B14F-4D97-AF65-F5344CB8AC3E}">
        <p14:creationId xmlns:p14="http://schemas.microsoft.com/office/powerpoint/2010/main" val="53337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flaticon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007" y="1022092"/>
            <a:ext cx="10515600" cy="2890508"/>
          </a:xfrm>
        </p:spPr>
        <p:txBody>
          <a:bodyPr anchor="ctr">
            <a:noAutofit/>
          </a:bodyPr>
          <a:lstStyle/>
          <a:p>
            <a:pPr algn="ctr">
              <a:lnSpc>
                <a:spcPct val="120000"/>
              </a:lnSpc>
            </a:pPr>
            <a:r>
              <a:rPr lang="en-GB" sz="8800" dirty="0" smtClean="0">
                <a:latin typeface="+mn-lt"/>
              </a:rPr>
              <a:t>Health and Safety is your friend</a:t>
            </a:r>
            <a:endParaRPr lang="en-GB" sz="8800" dirty="0">
              <a:latin typeface="+mn-lt"/>
            </a:endParaRPr>
          </a:p>
        </p:txBody>
      </p:sp>
      <p:sp>
        <p:nvSpPr>
          <p:cNvPr id="5" name="Content Placeholder 4"/>
          <p:cNvSpPr>
            <a:spLocks noGrp="1"/>
          </p:cNvSpPr>
          <p:nvPr>
            <p:ph idx="1"/>
          </p:nvPr>
        </p:nvSpPr>
        <p:spPr>
          <a:xfrm>
            <a:off x="5488406" y="6190084"/>
            <a:ext cx="6536847" cy="468654"/>
          </a:xfrm>
        </p:spPr>
        <p:txBody>
          <a:bodyPr>
            <a:normAutofit lnSpcReduction="10000"/>
          </a:bodyPr>
          <a:lstStyle/>
          <a:p>
            <a:pPr marL="0" indent="0" algn="r">
              <a:buNone/>
            </a:pPr>
            <a:r>
              <a:rPr lang="en-US" dirty="0" smtClean="0"/>
              <a:t>Eleanor Pirie UAL Head of Health and Safety </a:t>
            </a:r>
            <a:endParaRPr lang="en-US" dirty="0"/>
          </a:p>
        </p:txBody>
      </p:sp>
    </p:spTree>
    <p:extLst>
      <p:ext uri="{BB962C8B-B14F-4D97-AF65-F5344CB8AC3E}">
        <p14:creationId xmlns:p14="http://schemas.microsoft.com/office/powerpoint/2010/main" val="695147728"/>
      </p:ext>
    </p:extLst>
  </p:cSld>
  <p:clrMapOvr>
    <a:masterClrMapping/>
  </p:clrMapOvr>
  <p:transition spd="med" advClick="0" advTm="1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Horses at Kings Cross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9906445">
            <a:off x="9244249" y="1027904"/>
            <a:ext cx="2482217" cy="1939229"/>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42086">
            <a:off x="8210048" y="3860912"/>
            <a:ext cx="1757381" cy="1372952"/>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86221">
            <a:off x="6581291" y="1612440"/>
            <a:ext cx="2240214" cy="1750165"/>
          </a:xfrm>
          <a:prstGeom prst="rect">
            <a:avLst/>
          </a:prstGeom>
        </p:spPr>
      </p:pic>
      <p:cxnSp>
        <p:nvCxnSpPr>
          <p:cNvPr id="8" name="Straight Connector 7"/>
          <p:cNvCxnSpPr/>
          <p:nvPr/>
        </p:nvCxnSpPr>
        <p:spPr>
          <a:xfrm flipH="1" flipV="1">
            <a:off x="7539135" y="0"/>
            <a:ext cx="27992" cy="2062833"/>
          </a:xfrm>
          <a:prstGeom prst="line">
            <a:avLst/>
          </a:prstGeom>
          <a:ln w="31750">
            <a:solidFill>
              <a:schemeClr val="tx1">
                <a:alpha val="89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0120373" y="-65314"/>
            <a:ext cx="39906" cy="2247489"/>
          </a:xfrm>
          <a:prstGeom prst="line">
            <a:avLst/>
          </a:prstGeom>
          <a:ln w="31750">
            <a:solidFill>
              <a:schemeClr val="tx1">
                <a:alpha val="89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9162661" y="-65314"/>
            <a:ext cx="34212" cy="4535549"/>
          </a:xfrm>
          <a:prstGeom prst="line">
            <a:avLst/>
          </a:prstGeom>
          <a:ln w="31750">
            <a:solidFill>
              <a:schemeClr val="tx1">
                <a:alpha val="8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33256" y="6488668"/>
            <a:ext cx="9458744" cy="369332"/>
          </a:xfrm>
          <a:prstGeom prst="rect">
            <a:avLst/>
          </a:prstGeom>
          <a:noFill/>
        </p:spPr>
        <p:txBody>
          <a:bodyPr wrap="square" rtlCol="0">
            <a:spAutoFit/>
          </a:bodyPr>
          <a:lstStyle/>
          <a:p>
            <a:r>
              <a:rPr lang="en-US" dirty="0"/>
              <a:t>http://</a:t>
            </a:r>
            <a:r>
              <a:rPr lang="en-US" dirty="0" err="1"/>
              <a:t>www.flaticon.com</a:t>
            </a:r>
            <a:r>
              <a:rPr lang="en-US" dirty="0"/>
              <a:t>/free-icon/horse-standing-on-three-paws-black-shape-of-side-view_35922</a:t>
            </a:r>
          </a:p>
        </p:txBody>
      </p:sp>
    </p:spTree>
    <p:extLst>
      <p:ext uri="{BB962C8B-B14F-4D97-AF65-F5344CB8AC3E}">
        <p14:creationId xmlns:p14="http://schemas.microsoft.com/office/powerpoint/2010/main" val="3412603309"/>
      </p:ext>
    </p:extLst>
  </p:cSld>
  <p:clrMapOvr>
    <a:masterClrMapping/>
  </p:clrMapOvr>
  <p:transition spd="med" advClick="0" advTm="1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smtClean="0"/>
          </a:p>
          <a:p>
            <a:endParaRPr lang="en-GB" dirty="0"/>
          </a:p>
        </p:txBody>
      </p:sp>
      <p:pic>
        <p:nvPicPr>
          <p:cNvPr id="5" name="Picture 4"/>
          <p:cNvPicPr>
            <a:picLocks noChangeAspect="1"/>
          </p:cNvPicPr>
          <p:nvPr/>
        </p:nvPicPr>
        <p:blipFill>
          <a:blip r:embed="rId3"/>
          <a:stretch>
            <a:fillRect/>
          </a:stretch>
        </p:blipFill>
        <p:spPr>
          <a:xfrm rot="1219433">
            <a:off x="-374040" y="-2540870"/>
            <a:ext cx="3322600" cy="2680207"/>
          </a:xfrm>
          <a:prstGeom prst="rect">
            <a:avLst/>
          </a:prstGeom>
        </p:spPr>
      </p:pic>
      <p:pic>
        <p:nvPicPr>
          <p:cNvPr id="6" name="Picture 5"/>
          <p:cNvPicPr>
            <a:picLocks noChangeAspect="1"/>
          </p:cNvPicPr>
          <p:nvPr/>
        </p:nvPicPr>
        <p:blipFill>
          <a:blip r:embed="rId4"/>
          <a:stretch>
            <a:fillRect/>
          </a:stretch>
        </p:blipFill>
        <p:spPr>
          <a:xfrm rot="21007819">
            <a:off x="4961269" y="-2816415"/>
            <a:ext cx="3596316" cy="3231296"/>
          </a:xfrm>
          <a:prstGeom prst="rect">
            <a:avLst/>
          </a:prstGeom>
        </p:spPr>
      </p:pic>
      <p:pic>
        <p:nvPicPr>
          <p:cNvPr id="8" name="Picture 7"/>
          <p:cNvPicPr>
            <a:picLocks noChangeAspect="1"/>
          </p:cNvPicPr>
          <p:nvPr/>
        </p:nvPicPr>
        <p:blipFill>
          <a:blip r:embed="rId5"/>
          <a:stretch>
            <a:fillRect/>
          </a:stretch>
        </p:blipFill>
        <p:spPr>
          <a:xfrm rot="20759663">
            <a:off x="2578869" y="-2474020"/>
            <a:ext cx="2863797" cy="2413078"/>
          </a:xfrm>
          <a:prstGeom prst="rect">
            <a:avLst/>
          </a:prstGeom>
        </p:spPr>
      </p:pic>
      <p:pic>
        <p:nvPicPr>
          <p:cNvPr id="12" name="Picture 11"/>
          <p:cNvPicPr>
            <a:picLocks noChangeAspect="1"/>
          </p:cNvPicPr>
          <p:nvPr/>
        </p:nvPicPr>
        <p:blipFill>
          <a:blip r:embed="rId6"/>
          <a:stretch>
            <a:fillRect/>
          </a:stretch>
        </p:blipFill>
        <p:spPr>
          <a:xfrm flipH="1">
            <a:off x="7915332" y="-1680618"/>
            <a:ext cx="1786283" cy="1786283"/>
          </a:xfrm>
          <a:prstGeom prst="rect">
            <a:avLst/>
          </a:prstGeom>
        </p:spPr>
      </p:pic>
      <p:pic>
        <p:nvPicPr>
          <p:cNvPr id="16" name="Picture 15"/>
          <p:cNvPicPr>
            <a:picLocks noChangeAspect="1"/>
          </p:cNvPicPr>
          <p:nvPr/>
        </p:nvPicPr>
        <p:blipFill>
          <a:blip r:embed="rId7"/>
          <a:stretch>
            <a:fillRect/>
          </a:stretch>
        </p:blipFill>
        <p:spPr>
          <a:xfrm>
            <a:off x="8255726" y="-2662522"/>
            <a:ext cx="3975867" cy="2790082"/>
          </a:xfrm>
          <a:prstGeom prst="rect">
            <a:avLst/>
          </a:prstGeom>
        </p:spPr>
      </p:pic>
    </p:spTree>
    <p:extLst>
      <p:ext uri="{BB962C8B-B14F-4D97-AF65-F5344CB8AC3E}">
        <p14:creationId xmlns:p14="http://schemas.microsoft.com/office/powerpoint/2010/main" val="19104398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5000">
        <p15:prstTrans prst="drape"/>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25E-6 0 L -0.00703 0.9412 " pathEditMode="relative" rAng="0" ptsTypes="AA">
                                      <p:cBhvr>
                                        <p:cTn id="6" dur="3000" fill="hold"/>
                                        <p:tgtEl>
                                          <p:spTgt spid="5"/>
                                        </p:tgtEl>
                                        <p:attrNameLst>
                                          <p:attrName>ppt_x</p:attrName>
                                          <p:attrName>ppt_y</p:attrName>
                                        </p:attrNameLst>
                                      </p:cBhvr>
                                      <p:rCtr x="-352" y="4706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75E-6 2.22222E-6 L -0.00391 0.56597 " pathEditMode="relative" rAng="0" ptsTypes="AA">
                                      <p:cBhvr>
                                        <p:cTn id="10" dur="2750" fill="hold"/>
                                        <p:tgtEl>
                                          <p:spTgt spid="8"/>
                                        </p:tgtEl>
                                        <p:attrNameLst>
                                          <p:attrName>ppt_x</p:attrName>
                                          <p:attrName>ppt_y</p:attrName>
                                        </p:attrNameLst>
                                      </p:cBhvr>
                                      <p:rCtr x="-195" y="2828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0769 0.06481 L -0.0142 0.74028 " pathEditMode="relative" rAng="0" ptsTypes="AA">
                                      <p:cBhvr>
                                        <p:cTn id="14" dur="2250" fill="hold"/>
                                        <p:tgtEl>
                                          <p:spTgt spid="6"/>
                                        </p:tgtEl>
                                        <p:attrNameLst>
                                          <p:attrName>ppt_x</p:attrName>
                                          <p:attrName>ppt_y</p:attrName>
                                        </p:attrNameLst>
                                      </p:cBhvr>
                                      <p:rCtr x="-326" y="3377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4.81481E-6 L 0.00299 1.0155 " pathEditMode="relative" rAng="0" ptsTypes="AA">
                                      <p:cBhvr>
                                        <p:cTn id="18" dur="2750" fill="hold"/>
                                        <p:tgtEl>
                                          <p:spTgt spid="12"/>
                                        </p:tgtEl>
                                        <p:attrNameLst>
                                          <p:attrName>ppt_x</p:attrName>
                                          <p:attrName>ppt_y</p:attrName>
                                        </p:attrNameLst>
                                      </p:cBhvr>
                                      <p:rCtr x="143" y="5076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4.16667E-6 2.22222E-6 L 0.00092 0.72106 " pathEditMode="relative" rAng="0" ptsTypes="AA">
                                      <p:cBhvr>
                                        <p:cTn id="22" dur="3000" fill="hold"/>
                                        <p:tgtEl>
                                          <p:spTgt spid="16"/>
                                        </p:tgtEl>
                                        <p:attrNameLst>
                                          <p:attrName>ppt_x</p:attrName>
                                          <p:attrName>ppt_y</p:attrName>
                                        </p:attrNameLst>
                                      </p:cBhvr>
                                      <p:rCtr x="39" y="3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977283" y="6488668"/>
            <a:ext cx="5214717" cy="369332"/>
          </a:xfrm>
          <a:prstGeom prst="rect">
            <a:avLst/>
          </a:prstGeom>
          <a:noFill/>
        </p:spPr>
        <p:txBody>
          <a:bodyPr wrap="square" rtlCol="0">
            <a:spAutoFit/>
          </a:bodyPr>
          <a:lstStyle/>
          <a:p>
            <a:pPr algn="r"/>
            <a:r>
              <a:rPr lang="en-US" dirty="0"/>
              <a:t>http://</a:t>
            </a:r>
            <a:r>
              <a:rPr lang="en-US" dirty="0" err="1"/>
              <a:t>www.flaticon.com</a:t>
            </a:r>
            <a:r>
              <a:rPr lang="en-US" dirty="0"/>
              <a:t>/free-icon/school-bag_66025</a:t>
            </a:r>
          </a:p>
        </p:txBody>
      </p:sp>
      <p:pic>
        <p:nvPicPr>
          <p:cNvPr id="5" name="Picture 4" descr="school6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14" y="478806"/>
            <a:ext cx="6379194" cy="6379194"/>
          </a:xfrm>
          <a:prstGeom prst="rect">
            <a:avLst/>
          </a:prstGeom>
        </p:spPr>
      </p:pic>
      <p:sp>
        <p:nvSpPr>
          <p:cNvPr id="8" name="TextBox 7"/>
          <p:cNvSpPr txBox="1"/>
          <p:nvPr/>
        </p:nvSpPr>
        <p:spPr>
          <a:xfrm>
            <a:off x="2452266" y="2262885"/>
            <a:ext cx="2262510" cy="1015663"/>
          </a:xfrm>
          <a:prstGeom prst="rect">
            <a:avLst/>
          </a:prstGeom>
          <a:noFill/>
        </p:spPr>
        <p:txBody>
          <a:bodyPr wrap="square" rtlCol="0">
            <a:spAutoFit/>
          </a:bodyPr>
          <a:lstStyle/>
          <a:p>
            <a:r>
              <a:rPr lang="en-US" sz="6000" dirty="0" smtClean="0">
                <a:solidFill>
                  <a:schemeClr val="bg1"/>
                </a:solidFill>
              </a:rPr>
              <a:t>BOMB</a:t>
            </a:r>
            <a:endParaRPr lang="en-US" sz="6000" dirty="0">
              <a:solidFill>
                <a:schemeClr val="bg1"/>
              </a:solidFill>
            </a:endParaRPr>
          </a:p>
        </p:txBody>
      </p:sp>
    </p:spTree>
    <p:extLst>
      <p:ext uri="{BB962C8B-B14F-4D97-AF65-F5344CB8AC3E}">
        <p14:creationId xmlns:p14="http://schemas.microsoft.com/office/powerpoint/2010/main" val="1324692580"/>
      </p:ext>
    </p:extLst>
  </p:cSld>
  <p:clrMapOvr>
    <a:masterClrMapping/>
  </p:clrMapOvr>
  <p:transition spd="med" advClick="0" advTm="15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4846147" y="6488668"/>
            <a:ext cx="7345853" cy="369332"/>
          </a:xfrm>
          <a:prstGeom prst="rect">
            <a:avLst/>
          </a:prstGeom>
          <a:noFill/>
        </p:spPr>
        <p:txBody>
          <a:bodyPr wrap="square" rtlCol="0">
            <a:spAutoFit/>
          </a:bodyPr>
          <a:lstStyle/>
          <a:p>
            <a:pPr algn="r"/>
            <a:r>
              <a:rPr lang="en-US" dirty="0"/>
              <a:t>http://</a:t>
            </a:r>
            <a:r>
              <a:rPr lang="en-US" dirty="0" err="1"/>
              <a:t>www.flaticon.com</a:t>
            </a:r>
            <a:r>
              <a:rPr lang="en-US" dirty="0"/>
              <a:t>/free-icon/silhouette-of-a-man-riding-a-horse_8651</a:t>
            </a:r>
          </a:p>
        </p:txBody>
      </p:sp>
      <p:pic>
        <p:nvPicPr>
          <p:cNvPr id="7" name="Picture 6" descr="horse-and-stair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75" y="558521"/>
            <a:ext cx="12075225" cy="5680055"/>
          </a:xfrm>
          <a:prstGeom prst="rect">
            <a:avLst/>
          </a:prstGeom>
        </p:spPr>
      </p:pic>
    </p:spTree>
    <p:extLst>
      <p:ext uri="{BB962C8B-B14F-4D97-AF65-F5344CB8AC3E}">
        <p14:creationId xmlns:p14="http://schemas.microsoft.com/office/powerpoint/2010/main" val="208539726"/>
      </p:ext>
    </p:extLst>
  </p:cSld>
  <p:clrMapOvr>
    <a:masterClrMapping/>
  </p:clrMapOvr>
  <p:transition spd="med" advClick="0" advTm="15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Explosion 1 1"/>
          <p:cNvSpPr/>
          <p:nvPr/>
        </p:nvSpPr>
        <p:spPr>
          <a:xfrm>
            <a:off x="2685817" y="802959"/>
            <a:ext cx="6875106" cy="5211934"/>
          </a:xfrm>
          <a:prstGeom prst="irregularSeal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729607" y="1270135"/>
            <a:ext cx="6787523" cy="3770263"/>
          </a:xfrm>
          <a:prstGeom prst="rect">
            <a:avLst/>
          </a:prstGeom>
          <a:noFill/>
        </p:spPr>
        <p:txBody>
          <a:bodyPr wrap="square" lIns="91440" tIns="45720" rIns="91440" bIns="45720">
            <a:spAutoFit/>
          </a:bodyPr>
          <a:lstStyle/>
          <a:p>
            <a:pPr algn="ctr"/>
            <a:r>
              <a:rPr lang="en-US" sz="239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Bang</a:t>
            </a:r>
            <a:endParaRPr lang="en-US" sz="239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16950656"/>
      </p:ext>
    </p:ext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320" y="-4211074"/>
            <a:ext cx="5236870" cy="4094280"/>
          </a:xfrm>
          <a:prstGeom prst="rect">
            <a:avLst/>
          </a:prstGeom>
        </p:spPr>
      </p:pic>
      <p:sp>
        <p:nvSpPr>
          <p:cNvPr id="3" name="TextBox 2"/>
          <p:cNvSpPr txBox="1"/>
          <p:nvPr/>
        </p:nvSpPr>
        <p:spPr>
          <a:xfrm>
            <a:off x="4995764" y="6488668"/>
            <a:ext cx="7196236" cy="369332"/>
          </a:xfrm>
          <a:prstGeom prst="rect">
            <a:avLst/>
          </a:prstGeom>
          <a:noFill/>
        </p:spPr>
        <p:txBody>
          <a:bodyPr wrap="square" rtlCol="0">
            <a:spAutoFit/>
          </a:bodyPr>
          <a:lstStyle/>
          <a:p>
            <a:r>
              <a:rPr lang="en-US" dirty="0"/>
              <a:t>http://</a:t>
            </a:r>
            <a:r>
              <a:rPr lang="en-US" dirty="0" err="1"/>
              <a:t>www.flaticon.com</a:t>
            </a:r>
            <a:r>
              <a:rPr lang="en-US" dirty="0"/>
              <a:t>/free-icon/paratrooper-falling-silhouette_38661</a:t>
            </a:r>
          </a:p>
        </p:txBody>
      </p:sp>
    </p:spTree>
    <p:extLst>
      <p:ext uri="{BB962C8B-B14F-4D97-AF65-F5344CB8AC3E}">
        <p14:creationId xmlns:p14="http://schemas.microsoft.com/office/powerpoint/2010/main" val="1296941489"/>
      </p:ext>
    </p:ext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18026E-6 6.30264E-6 L -0.00117 0.97224 " pathEditMode="relative" ptsTypes="AA">
                                      <p:cBhvr>
                                        <p:cTn id="6" dur="1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296906"/>
            <a:ext cx="12270376" cy="3154710"/>
          </a:xfrm>
          <a:prstGeom prst="rect">
            <a:avLst/>
          </a:prstGeom>
          <a:noFill/>
        </p:spPr>
        <p:txBody>
          <a:bodyPr wrap="square" rtlCol="0">
            <a:spAutoFit/>
          </a:bodyPr>
          <a:lstStyle/>
          <a:p>
            <a:pPr algn="ctr"/>
            <a:r>
              <a:rPr lang="en-GB" sz="19900" dirty="0"/>
              <a:t>h</a:t>
            </a:r>
            <a:r>
              <a:rPr lang="en-GB" sz="19900" dirty="0" smtClean="0"/>
              <a:t>&amp;s@arts</a:t>
            </a:r>
            <a:endParaRPr lang="en-GB" sz="19900" dirty="0"/>
          </a:p>
        </p:txBody>
      </p:sp>
      <p:sp>
        <p:nvSpPr>
          <p:cNvPr id="6" name="TextBox 5"/>
          <p:cNvSpPr txBox="1"/>
          <p:nvPr/>
        </p:nvSpPr>
        <p:spPr>
          <a:xfrm>
            <a:off x="435428" y="3500845"/>
            <a:ext cx="2760617" cy="523220"/>
          </a:xfrm>
          <a:prstGeom prst="rect">
            <a:avLst/>
          </a:prstGeom>
          <a:noFill/>
        </p:spPr>
        <p:txBody>
          <a:bodyPr wrap="square" rtlCol="0">
            <a:spAutoFit/>
          </a:bodyPr>
          <a:lstStyle/>
          <a:p>
            <a:r>
              <a:rPr lang="en-GB" sz="2800" dirty="0" smtClean="0"/>
              <a:t>I need to………..</a:t>
            </a:r>
            <a:endParaRPr lang="en-GB" sz="2800" dirty="0"/>
          </a:p>
        </p:txBody>
      </p:sp>
      <p:sp>
        <p:nvSpPr>
          <p:cNvPr id="7" name="TextBox 6"/>
          <p:cNvSpPr txBox="1"/>
          <p:nvPr/>
        </p:nvSpPr>
        <p:spPr>
          <a:xfrm>
            <a:off x="3196045" y="3431177"/>
            <a:ext cx="7419703" cy="2308324"/>
          </a:xfrm>
          <a:prstGeom prst="rect">
            <a:avLst/>
          </a:prstGeom>
          <a:noFill/>
        </p:spPr>
        <p:txBody>
          <a:bodyPr wrap="square" rtlCol="0">
            <a:spAutoFit/>
          </a:bodyPr>
          <a:lstStyle/>
          <a:p>
            <a:r>
              <a:rPr lang="en-GB" sz="3600" dirty="0" smtClean="0"/>
              <a:t>Do a risk assessment</a:t>
            </a:r>
          </a:p>
          <a:p>
            <a:r>
              <a:rPr lang="en-GB" sz="3600" dirty="0" smtClean="0"/>
              <a:t>Carry out primary risk assessment</a:t>
            </a:r>
          </a:p>
          <a:p>
            <a:r>
              <a:rPr lang="en-GB" sz="3600" dirty="0" smtClean="0"/>
              <a:t>Organise a location shoot</a:t>
            </a:r>
          </a:p>
          <a:p>
            <a:r>
              <a:rPr lang="en-GB" sz="3600" dirty="0" smtClean="0"/>
              <a:t>Organise an event </a:t>
            </a:r>
            <a:endParaRPr lang="en-GB" sz="3600" dirty="0"/>
          </a:p>
        </p:txBody>
      </p:sp>
    </p:spTree>
    <p:extLst>
      <p:ext uri="{BB962C8B-B14F-4D97-AF65-F5344CB8AC3E}">
        <p14:creationId xmlns:p14="http://schemas.microsoft.com/office/powerpoint/2010/main" val="3689953381"/>
      </p:ext>
    </p:extLst>
  </p:cSld>
  <p:clrMapOvr>
    <a:masterClrMapping/>
  </p:clrMapOvr>
  <p:transition spd="med" advClick="0" advTm="15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912184" y="1167940"/>
            <a:ext cx="9181405" cy="369332"/>
          </a:xfrm>
          <a:prstGeom prst="rect">
            <a:avLst/>
          </a:prstGeom>
          <a:noFill/>
        </p:spPr>
        <p:txBody>
          <a:bodyPr wrap="square" rtlCol="0">
            <a:spAutoFit/>
          </a:bodyPr>
          <a:lstStyle/>
          <a:p>
            <a:r>
              <a:rPr lang="en-US" dirty="0" smtClean="0"/>
              <a:t>Snip from web site</a:t>
            </a:r>
            <a:endParaRPr lang="en-US" dirty="0"/>
          </a:p>
        </p:txBody>
      </p:sp>
      <p:pic>
        <p:nvPicPr>
          <p:cNvPr id="2" name="Picture 1"/>
          <p:cNvPicPr>
            <a:picLocks noChangeAspect="1"/>
          </p:cNvPicPr>
          <p:nvPr/>
        </p:nvPicPr>
        <p:blipFill>
          <a:blip r:embed="rId3"/>
          <a:stretch>
            <a:fillRect/>
          </a:stretch>
        </p:blipFill>
        <p:spPr>
          <a:xfrm>
            <a:off x="-1090613" y="-885825"/>
            <a:ext cx="14373225" cy="8629650"/>
          </a:xfrm>
          <a:prstGeom prst="rect">
            <a:avLst/>
          </a:prstGeom>
        </p:spPr>
      </p:pic>
    </p:spTree>
    <p:extLst>
      <p:ext uri="{BB962C8B-B14F-4D97-AF65-F5344CB8AC3E}">
        <p14:creationId xmlns:p14="http://schemas.microsoft.com/office/powerpoint/2010/main" val="1786236477"/>
      </p:ext>
    </p:extLst>
  </p:cSld>
  <p:clrMapOvr>
    <a:masterClrMapping/>
  </p:clrMapOvr>
  <p:transition spd="med" advClick="0" advTm="15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8467725"/>
          </a:xfrm>
          <a:prstGeom prst="rect">
            <a:avLst/>
          </a:prstGeom>
        </p:spPr>
      </p:pic>
    </p:spTree>
    <p:extLst>
      <p:ext uri="{BB962C8B-B14F-4D97-AF65-F5344CB8AC3E}">
        <p14:creationId xmlns:p14="http://schemas.microsoft.com/office/powerpoint/2010/main" val="4047385424"/>
      </p:ext>
    </p:extLst>
  </p:cSld>
  <p:clrMapOvr>
    <a:masterClrMapping/>
  </p:clrMapOvr>
  <p:transition spd="med" advClick="0" advTm="15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545772" y="966307"/>
            <a:ext cx="10144795" cy="4949496"/>
          </a:xfrm>
          <a:prstGeom prst="rect">
            <a:avLst/>
          </a:prstGeom>
          <a:noFill/>
        </p:spPr>
        <p:txBody>
          <a:bodyPr wrap="square" rtlCol="0">
            <a:spAutoFit/>
          </a:bodyPr>
          <a:lstStyle/>
          <a:p>
            <a:pPr marL="342900" indent="-342900">
              <a:lnSpc>
                <a:spcPct val="150000"/>
              </a:lnSpc>
              <a:buAutoNum type="arabicPlain" startAt="6457"/>
            </a:pPr>
            <a:r>
              <a:rPr lang="en-US" sz="5400" dirty="0" smtClean="0"/>
              <a:t>  students  involved in</a:t>
            </a:r>
          </a:p>
          <a:p>
            <a:pPr>
              <a:lnSpc>
                <a:spcPct val="150000"/>
              </a:lnSpc>
            </a:pPr>
            <a:r>
              <a:rPr lang="en-US" sz="5400" dirty="0" smtClean="0"/>
              <a:t>3 catwalk shows and </a:t>
            </a:r>
          </a:p>
          <a:p>
            <a:pPr>
              <a:lnSpc>
                <a:spcPct val="150000"/>
              </a:lnSpc>
            </a:pPr>
            <a:r>
              <a:rPr lang="en-US" sz="5400" dirty="0" smtClean="0"/>
              <a:t>25</a:t>
            </a:r>
            <a:r>
              <a:rPr lang="en-US" sz="5400" dirty="0"/>
              <a:t>+    </a:t>
            </a:r>
            <a:r>
              <a:rPr lang="en-US" sz="5400" dirty="0" smtClean="0"/>
              <a:t>exhibitions   attracting </a:t>
            </a:r>
            <a:endParaRPr lang="en-US" sz="5400" dirty="0"/>
          </a:p>
          <a:p>
            <a:pPr>
              <a:lnSpc>
                <a:spcPct val="150000"/>
              </a:lnSpc>
            </a:pPr>
            <a:r>
              <a:rPr lang="en-US" sz="5400" dirty="0" smtClean="0"/>
              <a:t>100 000+ visitors </a:t>
            </a:r>
            <a:endParaRPr lang="en-US" sz="5400" dirty="0"/>
          </a:p>
        </p:txBody>
      </p:sp>
      <p:sp>
        <p:nvSpPr>
          <p:cNvPr id="2" name="TextBox 1"/>
          <p:cNvSpPr txBox="1"/>
          <p:nvPr/>
        </p:nvSpPr>
        <p:spPr>
          <a:xfrm>
            <a:off x="1383402" y="836777"/>
            <a:ext cx="9929412" cy="5909310"/>
          </a:xfrm>
          <a:prstGeom prst="rect">
            <a:avLst/>
          </a:prstGeom>
          <a:solidFill>
            <a:schemeClr val="accent4">
              <a:lumMod val="60000"/>
              <a:lumOff val="40000"/>
            </a:schemeClr>
          </a:solidFill>
        </p:spPr>
        <p:txBody>
          <a:bodyPr wrap="square" rtlCol="0">
            <a:spAutoFit/>
          </a:bodyPr>
          <a:lstStyle/>
          <a:p>
            <a:pPr algn="ctr"/>
            <a:r>
              <a:rPr lang="en-GB" sz="5400" dirty="0" smtClean="0"/>
              <a:t>Every year UAL staff and students do amazing things </a:t>
            </a:r>
          </a:p>
          <a:p>
            <a:pPr algn="ctr"/>
            <a:endParaRPr lang="en-GB" sz="5400" dirty="0"/>
          </a:p>
          <a:p>
            <a:pPr algn="ctr"/>
            <a:r>
              <a:rPr lang="en-GB" sz="5400" dirty="0" smtClean="0"/>
              <a:t>Health and safety supports this</a:t>
            </a:r>
          </a:p>
          <a:p>
            <a:pPr algn="ctr"/>
            <a:endParaRPr lang="en-GB" sz="5400" dirty="0"/>
          </a:p>
          <a:p>
            <a:pPr algn="ctr"/>
            <a:r>
              <a:rPr lang="en-GB" sz="5400" dirty="0" smtClean="0"/>
              <a:t>Anything is possible. </a:t>
            </a:r>
          </a:p>
          <a:p>
            <a:pPr algn="ctr"/>
            <a:endParaRPr lang="en-GB" sz="5400" dirty="0"/>
          </a:p>
        </p:txBody>
      </p:sp>
    </p:spTree>
    <p:extLst>
      <p:ext uri="{BB962C8B-B14F-4D97-AF65-F5344CB8AC3E}">
        <p14:creationId xmlns:p14="http://schemas.microsoft.com/office/powerpoint/2010/main" val="4074919499"/>
      </p:ext>
    </p:ext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6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886"/>
            <a:ext cx="12192000" cy="5156540"/>
          </a:xfrm>
        </p:spPr>
        <p:txBody>
          <a:bodyPr wrap="square" anchor="ctr" anchorCtr="1">
            <a:spAutoFit/>
          </a:bodyPr>
          <a:lstStyle/>
          <a:p>
            <a:pPr marL="0" indent="0" algn="ctr">
              <a:buNone/>
            </a:pPr>
            <a:r>
              <a:rPr lang="en-GB" sz="11500" dirty="0" smtClean="0"/>
              <a:t>Anything   </a:t>
            </a:r>
          </a:p>
          <a:p>
            <a:pPr marL="0" indent="0" algn="ctr">
              <a:buNone/>
            </a:pPr>
            <a:r>
              <a:rPr lang="en-GB" sz="11500" dirty="0"/>
              <a:t>i</a:t>
            </a:r>
            <a:r>
              <a:rPr lang="en-GB" sz="11500" dirty="0" smtClean="0"/>
              <a:t>s</a:t>
            </a:r>
          </a:p>
          <a:p>
            <a:pPr marL="0" indent="0" algn="ctr">
              <a:buNone/>
            </a:pPr>
            <a:r>
              <a:rPr lang="en-GB" sz="11500" dirty="0" smtClean="0"/>
              <a:t>Possible*</a:t>
            </a:r>
          </a:p>
        </p:txBody>
      </p:sp>
      <p:sp>
        <p:nvSpPr>
          <p:cNvPr id="5" name="TextBox 4"/>
          <p:cNvSpPr txBox="1"/>
          <p:nvPr/>
        </p:nvSpPr>
        <p:spPr>
          <a:xfrm>
            <a:off x="7225429" y="5211934"/>
            <a:ext cx="3930195" cy="523220"/>
          </a:xfrm>
          <a:prstGeom prst="rect">
            <a:avLst/>
          </a:prstGeom>
          <a:noFill/>
        </p:spPr>
        <p:txBody>
          <a:bodyPr wrap="square" rtlCol="0">
            <a:spAutoFit/>
          </a:bodyPr>
          <a:lstStyle/>
          <a:p>
            <a:r>
              <a:rPr lang="en-US" sz="2800" dirty="0" smtClean="0"/>
              <a:t>*Given enough resources</a:t>
            </a:r>
            <a:endParaRPr lang="en-US" sz="2800" baseline="30000" dirty="0"/>
          </a:p>
        </p:txBody>
      </p:sp>
      <p:sp>
        <p:nvSpPr>
          <p:cNvPr id="6" name="TextBox 5"/>
          <p:cNvSpPr txBox="1"/>
          <p:nvPr/>
        </p:nvSpPr>
        <p:spPr>
          <a:xfrm>
            <a:off x="7418838" y="5724769"/>
            <a:ext cx="4773162" cy="461665"/>
          </a:xfrm>
          <a:prstGeom prst="rect">
            <a:avLst/>
          </a:prstGeom>
          <a:noFill/>
        </p:spPr>
        <p:txBody>
          <a:bodyPr wrap="square" rtlCol="0">
            <a:spAutoFit/>
          </a:bodyPr>
          <a:lstStyle/>
          <a:p>
            <a:r>
              <a:rPr lang="en-US" sz="2400" dirty="0" smtClean="0">
                <a:latin typeface="Zapf Dingbats"/>
                <a:ea typeface="Zapf Dingbats"/>
                <a:cs typeface="Zapf Dingbats"/>
                <a:sym typeface="Zapf Dingbats"/>
              </a:rPr>
              <a:t> </a:t>
            </a:r>
            <a:r>
              <a:rPr lang="en-US" sz="2400" dirty="0" smtClean="0">
                <a:ea typeface="Zapf Dingbats"/>
                <a:cs typeface="Zapf Dingbats"/>
                <a:sym typeface="Zapf Dingbats"/>
              </a:rPr>
              <a:t>*and respecting the laws of physics</a:t>
            </a:r>
            <a:endParaRPr lang="en-US" sz="2400" dirty="0"/>
          </a:p>
        </p:txBody>
      </p:sp>
      <p:sp>
        <p:nvSpPr>
          <p:cNvPr id="8" name="TextBox 7"/>
          <p:cNvSpPr txBox="1"/>
          <p:nvPr/>
        </p:nvSpPr>
        <p:spPr>
          <a:xfrm>
            <a:off x="8028255" y="6190085"/>
            <a:ext cx="4481226" cy="369332"/>
          </a:xfrm>
          <a:prstGeom prst="rect">
            <a:avLst/>
          </a:prstGeom>
          <a:noFill/>
        </p:spPr>
        <p:txBody>
          <a:bodyPr wrap="square" rtlCol="0">
            <a:spAutoFit/>
          </a:bodyPr>
          <a:lstStyle/>
          <a:p>
            <a:r>
              <a:rPr lang="en-US" dirty="0"/>
              <a:t>w</a:t>
            </a:r>
            <a:r>
              <a:rPr lang="en-US" dirty="0" smtClean="0"/>
              <a:t>e’re good but not that good</a:t>
            </a:r>
            <a:endParaRPr lang="en-US" dirty="0"/>
          </a:p>
        </p:txBody>
      </p:sp>
    </p:spTree>
    <p:extLst>
      <p:ext uri="{BB962C8B-B14F-4D97-AF65-F5344CB8AC3E}">
        <p14:creationId xmlns:p14="http://schemas.microsoft.com/office/powerpoint/2010/main" val="1907637310"/>
      </p:ext>
    </p:extLst>
  </p:cSld>
  <p:clrMapOvr>
    <a:masterClrMapping/>
  </p:clrMapOvr>
  <p:transition spd="med" advClick="0" advTm="15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1343132"/>
            <a:ext cx="12192000" cy="1446550"/>
          </a:xfrm>
          <a:prstGeom prst="rect">
            <a:avLst/>
          </a:prstGeom>
          <a:noFill/>
        </p:spPr>
        <p:txBody>
          <a:bodyPr wrap="square" rtlCol="0">
            <a:spAutoFit/>
          </a:bodyPr>
          <a:lstStyle/>
          <a:p>
            <a:pPr algn="ctr"/>
            <a:r>
              <a:rPr lang="en-US" sz="8800" dirty="0" smtClean="0"/>
              <a:t>Thank you for listening</a:t>
            </a:r>
          </a:p>
        </p:txBody>
      </p:sp>
      <p:sp>
        <p:nvSpPr>
          <p:cNvPr id="3" name="TextBox 2"/>
          <p:cNvSpPr txBox="1"/>
          <p:nvPr/>
        </p:nvSpPr>
        <p:spPr>
          <a:xfrm>
            <a:off x="0" y="3718679"/>
            <a:ext cx="5254858" cy="3139321"/>
          </a:xfrm>
          <a:prstGeom prst="rect">
            <a:avLst/>
          </a:prstGeom>
          <a:noFill/>
        </p:spPr>
        <p:txBody>
          <a:bodyPr wrap="square" rtlCol="0">
            <a:spAutoFit/>
          </a:bodyPr>
          <a:lstStyle/>
          <a:p>
            <a:r>
              <a:rPr lang="en-US" dirty="0" smtClean="0"/>
              <a:t>Attributions </a:t>
            </a:r>
          </a:p>
          <a:p>
            <a:r>
              <a:rPr lang="en-US" dirty="0" smtClean="0"/>
              <a:t>Thank you to:</a:t>
            </a:r>
          </a:p>
          <a:p>
            <a:r>
              <a:rPr lang="en-US" dirty="0" smtClean="0"/>
              <a:t>Brookie Fraser Jenkins LCF Health and Safety Adviser</a:t>
            </a:r>
          </a:p>
          <a:p>
            <a:r>
              <a:rPr lang="en-US" dirty="0" smtClean="0"/>
              <a:t>Niall Campbell CSM Health and Safety Adviser</a:t>
            </a:r>
          </a:p>
          <a:p>
            <a:r>
              <a:rPr lang="en-US" dirty="0" smtClean="0"/>
              <a:t>Abigail Dickinson CCW Health and Safety Adviser </a:t>
            </a:r>
          </a:p>
          <a:p>
            <a:endParaRPr lang="en-US" dirty="0" smtClean="0"/>
          </a:p>
          <a:p>
            <a:r>
              <a:rPr lang="en-US" dirty="0" smtClean="0"/>
              <a:t>James White - If only only if </a:t>
            </a:r>
          </a:p>
          <a:p>
            <a:r>
              <a:rPr lang="en-US" dirty="0" smtClean="0"/>
              <a:t>Blake Field – Pride Arts </a:t>
            </a:r>
          </a:p>
          <a:p>
            <a:endParaRPr lang="en-US" dirty="0" smtClean="0"/>
          </a:p>
          <a:p>
            <a:r>
              <a:rPr lang="en-US" dirty="0" smtClean="0"/>
              <a:t>Flat icons from </a:t>
            </a:r>
            <a:r>
              <a:rPr lang="en-US" dirty="0" smtClean="0">
                <a:hlinkClick r:id="rId2"/>
              </a:rPr>
              <a:t>www.flaticons.com</a:t>
            </a:r>
            <a:endParaRPr lang="en-US" dirty="0" smtClean="0"/>
          </a:p>
          <a:p>
            <a:r>
              <a:rPr lang="en-US" dirty="0" smtClean="0"/>
              <a:t>Slide 4 images </a:t>
            </a:r>
            <a:r>
              <a:rPr lang="en-US" dirty="0" err="1" smtClean="0"/>
              <a:t>www.hse.gov.uk</a:t>
            </a:r>
            <a:endParaRPr lang="en-US" dirty="0"/>
          </a:p>
        </p:txBody>
      </p:sp>
    </p:spTree>
    <p:extLst>
      <p:ext uri="{BB962C8B-B14F-4D97-AF65-F5344CB8AC3E}">
        <p14:creationId xmlns:p14="http://schemas.microsoft.com/office/powerpoint/2010/main" val="3155063396"/>
      </p:ext>
    </p:extLst>
  </p:cSld>
  <p:clrMapOvr>
    <a:masterClrMapping/>
  </p:clrMapOvr>
  <p:transition spd="med" advClick="0" advTm="1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rot="20718687">
            <a:off x="-805926" y="320806"/>
            <a:ext cx="11586690" cy="3056222"/>
          </a:xfrm>
          <a:prstGeom prst="rect">
            <a:avLst/>
          </a:prstGeom>
          <a:solidFill>
            <a:schemeClr val="bg1"/>
          </a:solidFill>
          <a:ln w="57150" cmpd="thickThin">
            <a:solidFill>
              <a:schemeClr val="tx1"/>
            </a:solidFill>
          </a:ln>
        </p:spPr>
        <p:txBody>
          <a:bodyPr wrap="square" lIns="91440" tIns="45720" rIns="91440" bIns="45720">
            <a:spAutoFit/>
          </a:bodyPr>
          <a:lstStyle/>
          <a:p>
            <a:pPr algn="ctr">
              <a:lnSpc>
                <a:spcPct val="120000"/>
              </a:lnSpc>
            </a:pPr>
            <a:r>
              <a:rPr lang="en-US" sz="5400" b="1" dirty="0" smtClean="0">
                <a:ln w="17780" cmpd="sng">
                  <a:solidFill>
                    <a:schemeClr val="tx1"/>
                  </a:solidFill>
                  <a:prstDash val="solid"/>
                  <a:miter lim="800000"/>
                </a:ln>
                <a:latin typeface="News Gothic MT"/>
              </a:rPr>
              <a:t>Shocking Exclusive!!!!!</a:t>
            </a:r>
          </a:p>
          <a:p>
            <a:pPr algn="ctr">
              <a:lnSpc>
                <a:spcPct val="120000"/>
              </a:lnSpc>
            </a:pPr>
            <a:r>
              <a:rPr lang="en-US" sz="5400" b="1" dirty="0" smtClean="0">
                <a:ln w="17780" cmpd="sng">
                  <a:solidFill>
                    <a:schemeClr val="tx1"/>
                  </a:solidFill>
                  <a:prstDash val="solid"/>
                  <a:miter lim="800000"/>
                </a:ln>
                <a:latin typeface="News Gothic MT"/>
              </a:rPr>
              <a:t>Nothing went wrong</a:t>
            </a:r>
          </a:p>
          <a:p>
            <a:pPr algn="ctr">
              <a:lnSpc>
                <a:spcPct val="120000"/>
              </a:lnSpc>
            </a:pPr>
            <a:r>
              <a:rPr lang="en-US" sz="5400" b="1" dirty="0" smtClean="0">
                <a:ln w="17780" cmpd="sng">
                  <a:solidFill>
                    <a:schemeClr val="tx1"/>
                  </a:solidFill>
                  <a:prstDash val="solid"/>
                  <a:miter lim="800000"/>
                </a:ln>
                <a:latin typeface="News Gothic MT"/>
              </a:rPr>
              <a:t>Health and Safety saved the day </a:t>
            </a:r>
          </a:p>
        </p:txBody>
      </p:sp>
      <p:sp>
        <p:nvSpPr>
          <p:cNvPr id="7" name="TextBox 6"/>
          <p:cNvSpPr txBox="1"/>
          <p:nvPr/>
        </p:nvSpPr>
        <p:spPr>
          <a:xfrm>
            <a:off x="5400826" y="3781207"/>
            <a:ext cx="6480991" cy="2308324"/>
          </a:xfrm>
          <a:prstGeom prst="rect">
            <a:avLst/>
          </a:prstGeom>
          <a:solidFill>
            <a:srgbClr val="FFFFFF"/>
          </a:solidFill>
          <a:ln w="57150" cmpd="thinThick">
            <a:solidFill>
              <a:srgbClr val="000000"/>
            </a:solidFill>
          </a:ln>
        </p:spPr>
        <p:txBody>
          <a:bodyPr wrap="square" rtlCol="0">
            <a:spAutoFit/>
          </a:bodyPr>
          <a:lstStyle/>
          <a:p>
            <a:r>
              <a:rPr lang="en-US" sz="3600" dirty="0" smtClean="0"/>
              <a:t>In a shocking revelation </a:t>
            </a:r>
            <a:r>
              <a:rPr lang="en-US" sz="3600" dirty="0" err="1" smtClean="0"/>
              <a:t>Mrs</a:t>
            </a:r>
            <a:r>
              <a:rPr lang="en-US" sz="3600" dirty="0" smtClean="0"/>
              <a:t> Trellis of North Wales reveals it was a lovely event and everybody had a great time. !!!!!!!!!!!!!</a:t>
            </a:r>
            <a:endParaRPr lang="en-US" sz="3600" dirty="0"/>
          </a:p>
        </p:txBody>
      </p:sp>
    </p:spTree>
    <p:extLst>
      <p:ext uri="{BB962C8B-B14F-4D97-AF65-F5344CB8AC3E}">
        <p14:creationId xmlns:p14="http://schemas.microsoft.com/office/powerpoint/2010/main" val="232199029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xmlns:p14="http://schemas.microsoft.com/office/powerpoint/2010/mai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0" name="TextBox 19"/>
          <p:cNvSpPr txBox="1"/>
          <p:nvPr/>
        </p:nvSpPr>
        <p:spPr>
          <a:xfrm>
            <a:off x="728514" y="2677064"/>
            <a:ext cx="10563726" cy="1323439"/>
          </a:xfrm>
          <a:prstGeom prst="rect">
            <a:avLst/>
          </a:prstGeom>
          <a:noFill/>
        </p:spPr>
        <p:txBody>
          <a:bodyPr wrap="square" rtlCol="0">
            <a:spAutoFit/>
          </a:bodyPr>
          <a:lstStyle/>
          <a:p>
            <a:r>
              <a:rPr lang="en-GB" sz="4000" dirty="0" smtClean="0"/>
              <a:t>Can we be surprised that H&amp;S has a negative press when some ‘examples’ are so ridiculous</a:t>
            </a:r>
            <a:endParaRPr lang="en-GB" sz="4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14" y="369994"/>
            <a:ext cx="3810000" cy="3505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628" y="1609995"/>
            <a:ext cx="2857500" cy="34575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13619">
            <a:off x="8254406" y="2534226"/>
            <a:ext cx="2743200" cy="38496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829" y="3338784"/>
            <a:ext cx="2633186" cy="32580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14384">
            <a:off x="8787934" y="157168"/>
            <a:ext cx="2338974" cy="30729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9794472" y="6488668"/>
            <a:ext cx="2397528" cy="369332"/>
          </a:xfrm>
          <a:prstGeom prst="rect">
            <a:avLst/>
          </a:prstGeom>
          <a:noFill/>
        </p:spPr>
        <p:txBody>
          <a:bodyPr wrap="square" rtlCol="0">
            <a:spAutoFit/>
          </a:bodyPr>
          <a:lstStyle/>
          <a:p>
            <a:r>
              <a:rPr lang="en-US" dirty="0" smtClean="0"/>
              <a:t>Images from </a:t>
            </a:r>
            <a:r>
              <a:rPr lang="en-US" dirty="0" err="1" smtClean="0"/>
              <a:t>hse.gov.uk</a:t>
            </a:r>
            <a:endParaRPr lang="en-US" dirty="0"/>
          </a:p>
        </p:txBody>
      </p:sp>
    </p:spTree>
    <p:extLst>
      <p:ext uri="{BB962C8B-B14F-4D97-AF65-F5344CB8AC3E}">
        <p14:creationId xmlns:p14="http://schemas.microsoft.com/office/powerpoint/2010/main" val="2376697914"/>
      </p:ext>
    </p:ext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2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3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40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3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191231" y="1385325"/>
            <a:ext cx="10144795" cy="4949496"/>
          </a:xfrm>
          <a:prstGeom prst="rect">
            <a:avLst/>
          </a:prstGeom>
          <a:noFill/>
        </p:spPr>
        <p:txBody>
          <a:bodyPr wrap="square" rtlCol="0">
            <a:spAutoFit/>
          </a:bodyPr>
          <a:lstStyle/>
          <a:p>
            <a:pPr marL="342900" indent="-342900">
              <a:lnSpc>
                <a:spcPct val="150000"/>
              </a:lnSpc>
              <a:buAutoNum type="arabicPlain" startAt="6457"/>
            </a:pPr>
            <a:r>
              <a:rPr lang="en-US" sz="5400" dirty="0" smtClean="0"/>
              <a:t>  students  involved in</a:t>
            </a:r>
          </a:p>
          <a:p>
            <a:pPr>
              <a:lnSpc>
                <a:spcPct val="150000"/>
              </a:lnSpc>
            </a:pPr>
            <a:r>
              <a:rPr lang="en-US" sz="5400" dirty="0" smtClean="0"/>
              <a:t>3 catwalk shows and </a:t>
            </a:r>
          </a:p>
          <a:p>
            <a:pPr>
              <a:lnSpc>
                <a:spcPct val="150000"/>
              </a:lnSpc>
            </a:pPr>
            <a:r>
              <a:rPr lang="en-US" sz="5400" dirty="0" smtClean="0"/>
              <a:t>25</a:t>
            </a:r>
            <a:r>
              <a:rPr lang="en-US" sz="5400" dirty="0"/>
              <a:t>+    </a:t>
            </a:r>
            <a:r>
              <a:rPr lang="en-US" sz="5400" dirty="0" smtClean="0"/>
              <a:t>exhibitions   attracting </a:t>
            </a:r>
            <a:endParaRPr lang="en-US" sz="5400" dirty="0"/>
          </a:p>
          <a:p>
            <a:pPr>
              <a:lnSpc>
                <a:spcPct val="150000"/>
              </a:lnSpc>
            </a:pPr>
            <a:r>
              <a:rPr lang="en-US" sz="5400" dirty="0" smtClean="0"/>
              <a:t>100 000+ visitors </a:t>
            </a:r>
            <a:endParaRPr lang="en-US" sz="5400" dirty="0"/>
          </a:p>
        </p:txBody>
      </p:sp>
      <p:sp>
        <p:nvSpPr>
          <p:cNvPr id="3" name="TextBox 2"/>
          <p:cNvSpPr txBox="1"/>
          <p:nvPr/>
        </p:nvSpPr>
        <p:spPr>
          <a:xfrm>
            <a:off x="618565" y="304800"/>
            <a:ext cx="11385176" cy="830997"/>
          </a:xfrm>
          <a:prstGeom prst="rect">
            <a:avLst/>
          </a:prstGeom>
          <a:noFill/>
        </p:spPr>
        <p:txBody>
          <a:bodyPr wrap="square" rtlCol="0">
            <a:spAutoFit/>
          </a:bodyPr>
          <a:lstStyle/>
          <a:p>
            <a:r>
              <a:rPr lang="en-GB" sz="4800" dirty="0" smtClean="0"/>
              <a:t>In </a:t>
            </a:r>
            <a:r>
              <a:rPr lang="en-GB" sz="4800" dirty="0" smtClean="0"/>
              <a:t>2014 at </a:t>
            </a:r>
            <a:r>
              <a:rPr lang="en-GB" sz="4800" dirty="0" smtClean="0"/>
              <a:t>UAL there were </a:t>
            </a:r>
            <a:endParaRPr lang="en-GB" sz="4800" dirty="0"/>
          </a:p>
        </p:txBody>
      </p:sp>
    </p:spTree>
    <p:extLst>
      <p:ext uri="{BB962C8B-B14F-4D97-AF65-F5344CB8AC3E}">
        <p14:creationId xmlns:p14="http://schemas.microsoft.com/office/powerpoint/2010/main" val="1617536475"/>
      </p:ext>
    </p:extLst>
  </p:cSld>
  <p:clrMapOvr>
    <a:masterClrMapping/>
  </p:clrMapOvr>
  <p:transition spd="med" advClick="0" advTm="15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0028"/>
          <a:stretch/>
        </p:blipFill>
        <p:spPr>
          <a:xfrm>
            <a:off x="4802559" y="2870428"/>
            <a:ext cx="7475621" cy="3987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9196">
            <a:off x="300518" y="3546897"/>
            <a:ext cx="4761849" cy="31761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a:stretch>
            <a:fillRect/>
          </a:stretch>
        </p:blipFill>
        <p:spPr>
          <a:xfrm rot="21160119">
            <a:off x="5308483" y="196233"/>
            <a:ext cx="6066100" cy="3072650"/>
          </a:xfrm>
          <a:prstGeom prst="rect">
            <a:avLst/>
          </a:prstGeom>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95663">
            <a:off x="549698" y="-18156"/>
            <a:ext cx="4661159" cy="31089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0" y="6488668"/>
            <a:ext cx="2733256" cy="369332"/>
          </a:xfrm>
          <a:prstGeom prst="rect">
            <a:avLst/>
          </a:prstGeom>
          <a:noFill/>
        </p:spPr>
        <p:txBody>
          <a:bodyPr wrap="square" rtlCol="0">
            <a:spAutoFit/>
          </a:bodyPr>
          <a:lstStyle/>
          <a:p>
            <a:pPr algn="r"/>
            <a:r>
              <a:rPr lang="en-US" dirty="0" smtClean="0"/>
              <a:t>Images from ArtsPride2014</a:t>
            </a:r>
            <a:endParaRPr lang="en-US" dirty="0"/>
          </a:p>
        </p:txBody>
      </p:sp>
    </p:spTree>
    <p:extLst>
      <p:ext uri="{BB962C8B-B14F-4D97-AF65-F5344CB8AC3E}">
        <p14:creationId xmlns:p14="http://schemas.microsoft.com/office/powerpoint/2010/main" val="3406805189"/>
      </p:ext>
    </p:ext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488992">
            <a:off x="216205" y="279907"/>
            <a:ext cx="4402789"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Picture 1" descr="10374873_598358476944806_7532777775785752575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693514"/>
            <a:ext cx="3442990" cy="51644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descr="10505060_598358740278113_7927089862224438272_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96164">
            <a:off x="6586875" y="759161"/>
            <a:ext cx="5773011" cy="38505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9458744" y="6438271"/>
            <a:ext cx="2733256" cy="369332"/>
          </a:xfrm>
          <a:prstGeom prst="rect">
            <a:avLst/>
          </a:prstGeom>
          <a:noFill/>
        </p:spPr>
        <p:txBody>
          <a:bodyPr wrap="square" rtlCol="0">
            <a:spAutoFit/>
          </a:bodyPr>
          <a:lstStyle/>
          <a:p>
            <a:pPr algn="r"/>
            <a:r>
              <a:rPr lang="en-US" dirty="0" smtClean="0"/>
              <a:t>Images from ArtsPride2014</a:t>
            </a:r>
            <a:endParaRPr lang="en-US" dirty="0"/>
          </a:p>
        </p:txBody>
      </p:sp>
    </p:spTree>
    <p:extLst>
      <p:ext uri="{BB962C8B-B14F-4D97-AF65-F5344CB8AC3E}">
        <p14:creationId xmlns:p14="http://schemas.microsoft.com/office/powerpoint/2010/main" val="3627160138"/>
      </p:ext>
    </p:ext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173" y="3205908"/>
            <a:ext cx="5878662" cy="33067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206562" y="-30068"/>
            <a:ext cx="3351885" cy="662782"/>
          </a:xfrm>
        </p:spPr>
        <p:txBody>
          <a:bodyPr>
            <a:normAutofit fontScale="90000"/>
          </a:bodyPr>
          <a:lstStyle/>
          <a:p>
            <a:r>
              <a:rPr lang="en-GB" dirty="0" smtClean="0"/>
              <a:t>If only only if </a:t>
            </a:r>
            <a:endParaRPr lang="en-GB" dirty="0"/>
          </a:p>
        </p:txBody>
      </p:sp>
      <p:pic>
        <p:nvPicPr>
          <p:cNvPr id="3" name="Picture 2"/>
          <p:cNvPicPr>
            <a:picLocks noChangeAspect="1"/>
          </p:cNvPicPr>
          <p:nvPr/>
        </p:nvPicPr>
        <p:blipFill>
          <a:blip r:embed="rId4"/>
          <a:stretch>
            <a:fillRect/>
          </a:stretch>
        </p:blipFill>
        <p:spPr>
          <a:xfrm rot="20557556">
            <a:off x="437831" y="978649"/>
            <a:ext cx="5103748" cy="37122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rotWithShape="1">
          <a:blip r:embed="rId5"/>
          <a:srcRect l="6391" t="1564" r="6502" b="14242"/>
          <a:stretch/>
        </p:blipFill>
        <p:spPr>
          <a:xfrm>
            <a:off x="7640223" y="632713"/>
            <a:ext cx="4125635" cy="28775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p:cNvSpPr txBox="1"/>
          <p:nvPr/>
        </p:nvSpPr>
        <p:spPr>
          <a:xfrm>
            <a:off x="7461107" y="6374155"/>
            <a:ext cx="3456609" cy="276999"/>
          </a:xfrm>
          <a:prstGeom prst="rect">
            <a:avLst/>
          </a:prstGeom>
          <a:noFill/>
        </p:spPr>
        <p:txBody>
          <a:bodyPr wrap="square" rtlCol="0">
            <a:spAutoFit/>
          </a:bodyPr>
          <a:lstStyle/>
          <a:p>
            <a:r>
              <a:rPr lang="en-GB" sz="1200" dirty="0" smtClean="0"/>
              <a:t>Video still from if only only if copyright James White </a:t>
            </a:r>
            <a:endParaRPr lang="en-GB" sz="1200" dirty="0"/>
          </a:p>
        </p:txBody>
      </p:sp>
    </p:spTree>
    <p:extLst>
      <p:ext uri="{BB962C8B-B14F-4D97-AF65-F5344CB8AC3E}">
        <p14:creationId xmlns:p14="http://schemas.microsoft.com/office/powerpoint/2010/main" val="4257498431"/>
      </p:ext>
    </p:ext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5125933" y="3320896"/>
            <a:ext cx="2053513" cy="23720"/>
          </a:xfrm>
          <a:prstGeom prst="line">
            <a:avLst/>
          </a:prstGeom>
          <a:ln w="41275" cmpd="sng">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flipH="1">
            <a:off x="2732783" y="1977014"/>
            <a:ext cx="2507477" cy="2507477"/>
          </a:xfrm>
          <a:prstGeom prst="rect">
            <a:avLst/>
          </a:prstGeom>
        </p:spPr>
      </p:pic>
      <p:pic>
        <p:nvPicPr>
          <p:cNvPr id="6" name="Picture 5"/>
          <p:cNvPicPr>
            <a:picLocks noChangeAspect="1"/>
          </p:cNvPicPr>
          <p:nvPr/>
        </p:nvPicPr>
        <p:blipFill>
          <a:blip r:embed="rId3"/>
          <a:stretch>
            <a:fillRect/>
          </a:stretch>
        </p:blipFill>
        <p:spPr>
          <a:xfrm>
            <a:off x="7045279" y="1954223"/>
            <a:ext cx="2507477" cy="2507477"/>
          </a:xfrm>
          <a:prstGeom prst="rect">
            <a:avLst/>
          </a:prstGeom>
        </p:spPr>
      </p:pic>
      <p:sp>
        <p:nvSpPr>
          <p:cNvPr id="7" name="TextBox 6"/>
          <p:cNvSpPr txBox="1"/>
          <p:nvPr/>
        </p:nvSpPr>
        <p:spPr>
          <a:xfrm>
            <a:off x="6105123" y="6488668"/>
            <a:ext cx="6086877" cy="369332"/>
          </a:xfrm>
          <a:prstGeom prst="rect">
            <a:avLst/>
          </a:prstGeom>
          <a:noFill/>
        </p:spPr>
        <p:txBody>
          <a:bodyPr wrap="square" rtlCol="0">
            <a:spAutoFit/>
          </a:bodyPr>
          <a:lstStyle/>
          <a:p>
            <a:r>
              <a:rPr lang="en-US" dirty="0"/>
              <a:t>http://</a:t>
            </a:r>
            <a:r>
              <a:rPr lang="en-US" dirty="0" err="1"/>
              <a:t>www.flaticon.com</a:t>
            </a:r>
            <a:r>
              <a:rPr lang="en-US" dirty="0"/>
              <a:t>/free-icon/sedan-car-side-view_48301</a:t>
            </a:r>
          </a:p>
        </p:txBody>
      </p:sp>
    </p:spTree>
    <p:extLst>
      <p:ext uri="{BB962C8B-B14F-4D97-AF65-F5344CB8AC3E}">
        <p14:creationId xmlns:p14="http://schemas.microsoft.com/office/powerpoint/2010/main" val="4207171425"/>
      </p:ext>
    </p:ext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0000"/>
                                  </p:stCondLst>
                                  <p:childTnLst>
                                    <p:set>
                                      <p:cBhvr>
                                        <p:cTn id="6" dur="1" fill="hold">
                                          <p:stCondLst>
                                            <p:cond delay="0"/>
                                          </p:stCondLst>
                                        </p:cTn>
                                        <p:tgtEl>
                                          <p:spTgt spid="2"/>
                                        </p:tgtEl>
                                        <p:attrNameLst>
                                          <p:attrName>style.visibility</p:attrName>
                                        </p:attrNameLst>
                                      </p:cBhvr>
                                      <p:to>
                                        <p:strVal val="hidden"/>
                                      </p:to>
                                    </p:set>
                                  </p:childTnLst>
                                </p:cTn>
                              </p:par>
                              <p:par>
                                <p:cTn id="7" presetID="0" presetClass="path" presetSubtype="0" accel="50000" decel="50000" fill="hold" nodeType="withEffect">
                                  <p:stCondLst>
                                    <p:cond delay="10000"/>
                                  </p:stCondLst>
                                  <p:childTnLst>
                                    <p:animMotion origin="layout" path="M 1.70878E-6 3.16983E-6 L -0.48372 3.16983E-6 " pathEditMode="relative" rAng="0" ptsTypes="AA">
                                      <p:cBhvr>
                                        <p:cTn id="8" dur="1000" fill="hold"/>
                                        <p:tgtEl>
                                          <p:spTgt spid="4"/>
                                        </p:tgtEl>
                                        <p:attrNameLst>
                                          <p:attrName>ppt_x</p:attrName>
                                          <p:attrName>ppt_y</p:attrName>
                                        </p:attrNameLst>
                                      </p:cBhvr>
                                      <p:rCtr x="-24186" y="0"/>
                                    </p:animMotion>
                                  </p:childTnLst>
                                </p:cTn>
                              </p:par>
                              <p:par>
                                <p:cTn id="9" presetID="0" presetClass="path" presetSubtype="0" accel="50000" decel="50000" fill="hold" nodeType="withEffect">
                                  <p:stCondLst>
                                    <p:cond delay="10000"/>
                                  </p:stCondLst>
                                  <p:childTnLst>
                                    <p:animMotion origin="layout" path="M -2.53972E-6 -3.60019E-6 L 0.43592 0.00417 " pathEditMode="relative" ptsTypes="AA">
                                      <p:cBhvr>
                                        <p:cTn id="10" dur="1000" fill="hold"/>
                                        <p:tgtEl>
                                          <p:spTgt spid="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1" presetClass="path" presetSubtype="0" accel="50000" decel="50000" fill="hold" nodeType="clickEffect">
                                  <p:stCondLst>
                                    <p:cond delay="10000"/>
                                  </p:stCondLst>
                                  <p:childTnLst>
                                    <p:animMotion origin="layout" path="M 1.27898E-6 -0.02198 C -0.0013 -0.02522 -0.00534 -0.02845 -0.00677 -0.02845 C -0.01589 -0.02845 -0.02527 0.02222 -0.02527 0.07312 C -0.02527 0.04744 -0.02996 0.02222 -0.03439 0.02222 C -0.03907 0.02222 -0.04337 0.0479 -0.04337 0.07312 C -0.04337 0.06039 -0.04572 0.04744 -0.04806 0.04744 C -0.05041 0.04744 -0.05275 0.05993 -0.05275 0.07312 C -0.05275 0.06641 -0.05392 0.06039 -0.05509 0.06039 C -0.05627 0.06039 -0.05744 0.06687 -0.05744 0.07312 C -0.05744 0.06988 -0.05796 0.06641 -0.05861 0.06641 C -0.05887 0.06641 -0.05978 0.06965 -0.05978 0.07312 C -0.05978 0.07127 -0.06004 0.06988 -0.0603 0.06988 C -0.0603 0.06942 -0.06095 0.0715 -0.06095 0.07312 C -0.06095 0.07219 -0.06095 0.07127 -0.06122 0.07127 C -0.06122 0.07173 -0.06148 0.07219 -0.06148 0.07312 C -0.06148 0.07266 -0.06148 0.07219 -0.06148 0.07173 C -0.06187 0.07173 -0.06187 0.07219 -0.06187 0.07266 C -0.06213 0.07266 -0.06213 0.07219 -0.06213 0.07173 C -0.06239 0.07173 -0.06239 0.07219 -0.06239 0.07266 " pathEditMode="relative" rAng="0" ptsTypes="fffffffffffffffffff">
                                      <p:cBhvr>
                                        <p:cTn id="14" dur="500" fill="hold"/>
                                        <p:tgtEl>
                                          <p:spTgt spid="2"/>
                                        </p:tgtEl>
                                        <p:attrNameLst>
                                          <p:attrName>ppt_x</p:attrName>
                                          <p:attrName>ppt_y</p:attrName>
                                        </p:attrNameLst>
                                      </p:cBhvr>
                                      <p:rCtr x="-3126" y="44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2828</TotalTime>
  <Words>605</Words>
  <Application>Microsoft Office PowerPoint</Application>
  <PresentationFormat>Custom</PresentationFormat>
  <Paragraphs>130</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Health and Safety is your friend</vt:lpstr>
      <vt:lpstr>PowerPoint Presentation</vt:lpstr>
      <vt:lpstr>PowerPoint Presentation</vt:lpstr>
      <vt:lpstr>PowerPoint Presentation</vt:lpstr>
      <vt:lpstr>PowerPoint Presentation</vt:lpstr>
      <vt:lpstr>PowerPoint Presentation</vt:lpstr>
      <vt:lpstr>PowerPoint Presentation</vt:lpstr>
      <vt:lpstr>If only only if </vt:lpstr>
      <vt:lpstr>PowerPoint Presentation</vt:lpstr>
      <vt:lpstr>Horses at Kings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the Arts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Pirie</dc:creator>
  <cp:lastModifiedBy>Eleanor Pirie</cp:lastModifiedBy>
  <cp:revision>79</cp:revision>
  <cp:lastPrinted>2015-01-06T15:57:38Z</cp:lastPrinted>
  <dcterms:created xsi:type="dcterms:W3CDTF">2014-12-17T10:57:14Z</dcterms:created>
  <dcterms:modified xsi:type="dcterms:W3CDTF">2015-01-13T13:47:10Z</dcterms:modified>
</cp:coreProperties>
</file>